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7" r:id="rId2"/>
    <p:sldId id="260"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C1F"/>
    <a:srgbClr val="9B8449"/>
    <a:srgbClr val="FFFFFF"/>
    <a:srgbClr val="385723"/>
    <a:srgbClr val="5D4F23"/>
    <a:srgbClr val="9B7239"/>
    <a:srgbClr val="70AD47"/>
    <a:srgbClr val="FF6472"/>
    <a:srgbClr val="F5DD6F"/>
    <a:srgbClr val="B5E0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77" autoAdjust="0"/>
    <p:restoredTop sz="56656" autoAdjust="0"/>
  </p:normalViewPr>
  <p:slideViewPr>
    <p:cSldViewPr snapToGrid="0">
      <p:cViewPr varScale="1">
        <p:scale>
          <a:sx n="80" d="100"/>
          <a:sy n="80" d="100"/>
        </p:scale>
        <p:origin x="3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2FCF7-7A26-46FE-847A-A6B2B1E19EAA}" type="datetimeFigureOut">
              <a:rPr kumimoji="1" lang="ja-JP" altLang="en-US" smtClean="0"/>
              <a:t>2024/10/30</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69DA9-0665-42FC-9878-1C338DE652AD}" type="slidenum">
              <a:rPr kumimoji="1" lang="ja-JP" altLang="en-US" smtClean="0"/>
              <a:t>‹#›</a:t>
            </a:fld>
            <a:endParaRPr kumimoji="1" lang="ja-JP" altLang="en-US"/>
          </a:p>
        </p:txBody>
      </p:sp>
    </p:spTree>
    <p:extLst>
      <p:ext uri="{BB962C8B-B14F-4D97-AF65-F5344CB8AC3E}">
        <p14:creationId xmlns:p14="http://schemas.microsoft.com/office/powerpoint/2010/main" val="14291177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9F69DA9-0665-42FC-9878-1C338DE652AD}" type="slidenum">
              <a:rPr kumimoji="1" lang="ja-JP" altLang="en-US" smtClean="0"/>
              <a:t>1</a:t>
            </a:fld>
            <a:endParaRPr kumimoji="1" lang="ja-JP" altLang="en-US"/>
          </a:p>
        </p:txBody>
      </p:sp>
    </p:spTree>
    <p:extLst>
      <p:ext uri="{BB962C8B-B14F-4D97-AF65-F5344CB8AC3E}">
        <p14:creationId xmlns:p14="http://schemas.microsoft.com/office/powerpoint/2010/main" val="1492961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E47E714-05D2-4411-9D42-7C96D6BD4804}" type="datetimeFigureOut">
              <a:rPr kumimoji="1" lang="ja-JP" altLang="en-US" smtClean="0"/>
              <a:t>2024/10/30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AF3B02-A98C-4A71-832A-259BF89927AE}" type="slidenum">
              <a:rPr kumimoji="1" lang="ja-JP" altLang="en-US" smtClean="0"/>
              <a:t>‹#›</a:t>
            </a:fld>
            <a:endParaRPr kumimoji="1" lang="ja-JP" altLang="en-US"/>
          </a:p>
        </p:txBody>
      </p:sp>
    </p:spTree>
    <p:extLst>
      <p:ext uri="{BB962C8B-B14F-4D97-AF65-F5344CB8AC3E}">
        <p14:creationId xmlns:p14="http://schemas.microsoft.com/office/powerpoint/2010/main" val="891065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47E714-05D2-4411-9D42-7C96D6BD4804}" type="datetimeFigureOut">
              <a:rPr kumimoji="1" lang="ja-JP" altLang="en-US" smtClean="0"/>
              <a:t>2024/10/30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AF3B02-A98C-4A71-832A-259BF89927AE}" type="slidenum">
              <a:rPr kumimoji="1" lang="ja-JP" altLang="en-US" smtClean="0"/>
              <a:t>‹#›</a:t>
            </a:fld>
            <a:endParaRPr kumimoji="1" lang="ja-JP" altLang="en-US"/>
          </a:p>
        </p:txBody>
      </p:sp>
    </p:spTree>
    <p:extLst>
      <p:ext uri="{BB962C8B-B14F-4D97-AF65-F5344CB8AC3E}">
        <p14:creationId xmlns:p14="http://schemas.microsoft.com/office/powerpoint/2010/main" val="3574801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47E714-05D2-4411-9D42-7C96D6BD4804}" type="datetimeFigureOut">
              <a:rPr kumimoji="1" lang="ja-JP" altLang="en-US" smtClean="0"/>
              <a:t>2024/10/30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AF3B02-A98C-4A71-832A-259BF89927AE}" type="slidenum">
              <a:rPr kumimoji="1" lang="ja-JP" altLang="en-US" smtClean="0"/>
              <a:t>‹#›</a:t>
            </a:fld>
            <a:endParaRPr kumimoji="1" lang="ja-JP" altLang="en-US"/>
          </a:p>
        </p:txBody>
      </p:sp>
    </p:spTree>
    <p:extLst>
      <p:ext uri="{BB962C8B-B14F-4D97-AF65-F5344CB8AC3E}">
        <p14:creationId xmlns:p14="http://schemas.microsoft.com/office/powerpoint/2010/main" val="3938403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47E714-05D2-4411-9D42-7C96D6BD4804}" type="datetimeFigureOut">
              <a:rPr kumimoji="1" lang="ja-JP" altLang="en-US" smtClean="0"/>
              <a:t>2024/10/30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AF3B02-A98C-4A71-832A-259BF89927AE}" type="slidenum">
              <a:rPr kumimoji="1" lang="ja-JP" altLang="en-US" smtClean="0"/>
              <a:t>‹#›</a:t>
            </a:fld>
            <a:endParaRPr kumimoji="1" lang="ja-JP" altLang="en-US"/>
          </a:p>
        </p:txBody>
      </p:sp>
    </p:spTree>
    <p:extLst>
      <p:ext uri="{BB962C8B-B14F-4D97-AF65-F5344CB8AC3E}">
        <p14:creationId xmlns:p14="http://schemas.microsoft.com/office/powerpoint/2010/main" val="7477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E47E714-05D2-4411-9D42-7C96D6BD4804}" type="datetimeFigureOut">
              <a:rPr kumimoji="1" lang="ja-JP" altLang="en-US" smtClean="0"/>
              <a:t>2024/10/30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4AF3B02-A98C-4A71-832A-259BF89927AE}" type="slidenum">
              <a:rPr kumimoji="1" lang="ja-JP" altLang="en-US" smtClean="0"/>
              <a:t>‹#›</a:t>
            </a:fld>
            <a:endParaRPr kumimoji="1" lang="ja-JP" altLang="en-US"/>
          </a:p>
        </p:txBody>
      </p:sp>
    </p:spTree>
    <p:extLst>
      <p:ext uri="{BB962C8B-B14F-4D97-AF65-F5344CB8AC3E}">
        <p14:creationId xmlns:p14="http://schemas.microsoft.com/office/powerpoint/2010/main" val="1516796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E47E714-05D2-4411-9D42-7C96D6BD4804}" type="datetimeFigureOut">
              <a:rPr kumimoji="1" lang="ja-JP" altLang="en-US" smtClean="0"/>
              <a:t>2024/10/30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AF3B02-A98C-4A71-832A-259BF89927AE}" type="slidenum">
              <a:rPr kumimoji="1" lang="ja-JP" altLang="en-US" smtClean="0"/>
              <a:t>‹#›</a:t>
            </a:fld>
            <a:endParaRPr kumimoji="1" lang="ja-JP" altLang="en-US"/>
          </a:p>
        </p:txBody>
      </p:sp>
    </p:spTree>
    <p:extLst>
      <p:ext uri="{BB962C8B-B14F-4D97-AF65-F5344CB8AC3E}">
        <p14:creationId xmlns:p14="http://schemas.microsoft.com/office/powerpoint/2010/main" val="323564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E47E714-05D2-4411-9D42-7C96D6BD4804}" type="datetimeFigureOut">
              <a:rPr kumimoji="1" lang="ja-JP" altLang="en-US" smtClean="0"/>
              <a:t>2024/10/30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4AF3B02-A98C-4A71-832A-259BF89927AE}" type="slidenum">
              <a:rPr kumimoji="1" lang="ja-JP" altLang="en-US" smtClean="0"/>
              <a:t>‹#›</a:t>
            </a:fld>
            <a:endParaRPr kumimoji="1" lang="ja-JP" altLang="en-US"/>
          </a:p>
        </p:txBody>
      </p:sp>
    </p:spTree>
    <p:extLst>
      <p:ext uri="{BB962C8B-B14F-4D97-AF65-F5344CB8AC3E}">
        <p14:creationId xmlns:p14="http://schemas.microsoft.com/office/powerpoint/2010/main" val="1909815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E47E714-05D2-4411-9D42-7C96D6BD4804}" type="datetimeFigureOut">
              <a:rPr kumimoji="1" lang="ja-JP" altLang="en-US" smtClean="0"/>
              <a:t>2024/10/30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4AF3B02-A98C-4A71-832A-259BF89927AE}" type="slidenum">
              <a:rPr kumimoji="1" lang="ja-JP" altLang="en-US" smtClean="0"/>
              <a:t>‹#›</a:t>
            </a:fld>
            <a:endParaRPr kumimoji="1" lang="ja-JP" altLang="en-US"/>
          </a:p>
        </p:txBody>
      </p:sp>
    </p:spTree>
    <p:extLst>
      <p:ext uri="{BB962C8B-B14F-4D97-AF65-F5344CB8AC3E}">
        <p14:creationId xmlns:p14="http://schemas.microsoft.com/office/powerpoint/2010/main" val="3779807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7E714-05D2-4411-9D42-7C96D6BD4804}" type="datetimeFigureOut">
              <a:rPr kumimoji="1" lang="ja-JP" altLang="en-US" smtClean="0"/>
              <a:t>2024/10/30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4AF3B02-A98C-4A71-832A-259BF89927AE}" type="slidenum">
              <a:rPr kumimoji="1" lang="ja-JP" altLang="en-US" smtClean="0"/>
              <a:t>‹#›</a:t>
            </a:fld>
            <a:endParaRPr kumimoji="1" lang="ja-JP" altLang="en-US"/>
          </a:p>
        </p:txBody>
      </p:sp>
    </p:spTree>
    <p:extLst>
      <p:ext uri="{BB962C8B-B14F-4D97-AF65-F5344CB8AC3E}">
        <p14:creationId xmlns:p14="http://schemas.microsoft.com/office/powerpoint/2010/main" val="325270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47E714-05D2-4411-9D42-7C96D6BD4804}" type="datetimeFigureOut">
              <a:rPr kumimoji="1" lang="ja-JP" altLang="en-US" smtClean="0"/>
              <a:t>2024/10/30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AF3B02-A98C-4A71-832A-259BF89927AE}" type="slidenum">
              <a:rPr kumimoji="1" lang="ja-JP" altLang="en-US" smtClean="0"/>
              <a:t>‹#›</a:t>
            </a:fld>
            <a:endParaRPr kumimoji="1" lang="ja-JP" altLang="en-US"/>
          </a:p>
        </p:txBody>
      </p:sp>
    </p:spTree>
    <p:extLst>
      <p:ext uri="{BB962C8B-B14F-4D97-AF65-F5344CB8AC3E}">
        <p14:creationId xmlns:p14="http://schemas.microsoft.com/office/powerpoint/2010/main" val="102174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47E714-05D2-4411-9D42-7C96D6BD4804}" type="datetimeFigureOut">
              <a:rPr kumimoji="1" lang="ja-JP" altLang="en-US" smtClean="0"/>
              <a:t>2024/10/30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4AF3B02-A98C-4A71-832A-259BF89927AE}" type="slidenum">
              <a:rPr kumimoji="1" lang="ja-JP" altLang="en-US" smtClean="0"/>
              <a:t>‹#›</a:t>
            </a:fld>
            <a:endParaRPr kumimoji="1" lang="ja-JP" altLang="en-US"/>
          </a:p>
        </p:txBody>
      </p:sp>
    </p:spTree>
    <p:extLst>
      <p:ext uri="{BB962C8B-B14F-4D97-AF65-F5344CB8AC3E}">
        <p14:creationId xmlns:p14="http://schemas.microsoft.com/office/powerpoint/2010/main" val="303799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E47E714-05D2-4411-9D42-7C96D6BD4804}" type="datetimeFigureOut">
              <a:rPr kumimoji="1" lang="ja-JP" altLang="en-US" smtClean="0"/>
              <a:t>2024/10/30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4AF3B02-A98C-4A71-832A-259BF89927AE}" type="slidenum">
              <a:rPr kumimoji="1" lang="ja-JP" altLang="en-US" smtClean="0"/>
              <a:t>‹#›</a:t>
            </a:fld>
            <a:endParaRPr kumimoji="1" lang="ja-JP" altLang="en-US"/>
          </a:p>
        </p:txBody>
      </p:sp>
    </p:spTree>
    <p:extLst>
      <p:ext uri="{BB962C8B-B14F-4D97-AF65-F5344CB8AC3E}">
        <p14:creationId xmlns:p14="http://schemas.microsoft.com/office/powerpoint/2010/main" val="3881475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iwate-ishikyo.rml-cafeteria.com/gallery/13614" TargetMode="External"/><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hyperlink" Target="https://iwate-ishikyo.rml-cafeteria.com/gallery/13586" TargetMode="External"/><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jpeg"/><Relationship Id="rId15" Type="http://schemas.openxmlformats.org/officeDocument/2006/relationships/image" Target="../media/image10.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svg"/><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CAE629DB-46B9-A615-84BA-8E9603C4E983}"/>
              </a:ext>
            </a:extLst>
          </p:cNvPr>
          <p:cNvSpPr/>
          <p:nvPr/>
        </p:nvSpPr>
        <p:spPr>
          <a:xfrm>
            <a:off x="0" y="-1"/>
            <a:ext cx="6863268" cy="80891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C48282EA-F56F-C442-AEA5-C91D1448FC4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03" b="93057" l="9996" r="99597">
                        <a14:foregroundMark x1="18400" y1="39145" x2="18400" y2="39145"/>
                        <a14:foregroundMark x1="50042" y1="81276" x2="50042" y2="81276"/>
                        <a14:foregroundMark x1="81091" y1="84511" x2="81282" y2="87747"/>
                        <a14:foregroundMark x1="92233" y1="52403" x2="92827" y2="52089"/>
                        <a14:foregroundMark x1="95416" y1="60038" x2="96010" y2="58875"/>
                        <a14:foregroundMark x1="99597" y1="48571" x2="99597" y2="47094"/>
                        <a14:foregroundMark x1="95204" y1="21175" x2="96413" y2="23531"/>
                        <a14:foregroundMark x1="66957" y1="4367" x2="67551" y2="6723"/>
                        <a14:foregroundMark x1="54626" y1="6723" x2="54626" y2="6723"/>
                        <a14:foregroundMark x1="47857" y1="9959" x2="47262" y2="10273"/>
                        <a14:foregroundMark x1="55815" y1="2890" x2="56006" y2="534"/>
                        <a14:foregroundMark x1="82088" y1="92460" x2="83871" y2="93057"/>
                      </a14:backgroundRemoval>
                    </a14:imgEffect>
                  </a14:imgLayer>
                </a14:imgProps>
              </a:ext>
            </a:extLst>
          </a:blip>
          <a:stretch>
            <a:fillRect/>
          </a:stretch>
        </p:blipFill>
        <p:spPr>
          <a:xfrm>
            <a:off x="1985389" y="-11346"/>
            <a:ext cx="4866449" cy="3287332"/>
          </a:xfrm>
          <a:prstGeom prst="rect">
            <a:avLst/>
          </a:prstGeom>
        </p:spPr>
      </p:pic>
      <p:pic>
        <p:nvPicPr>
          <p:cNvPr id="30" name="図 29">
            <a:extLst>
              <a:ext uri="{FF2B5EF4-FFF2-40B4-BE49-F238E27FC236}">
                <a16:creationId xmlns:a16="http://schemas.microsoft.com/office/drawing/2014/main" id="{72767F13-0D98-FD14-9F11-8640BD5736B9}"/>
              </a:ext>
            </a:extLst>
          </p:cNvPr>
          <p:cNvPicPr>
            <a:picLocks noChangeAspect="1"/>
          </p:cNvPicPr>
          <p:nvPr/>
        </p:nvPicPr>
        <p:blipFill>
          <a:blip r:embed="rId5"/>
          <a:stretch>
            <a:fillRect/>
          </a:stretch>
        </p:blipFill>
        <p:spPr>
          <a:xfrm rot="10800000">
            <a:off x="-5268" y="6460208"/>
            <a:ext cx="6858000" cy="3449574"/>
          </a:xfrm>
          <a:prstGeom prst="rect">
            <a:avLst/>
          </a:prstGeom>
        </p:spPr>
      </p:pic>
      <p:sp>
        <p:nvSpPr>
          <p:cNvPr id="13" name="正方形/長方形 12">
            <a:extLst>
              <a:ext uri="{FF2B5EF4-FFF2-40B4-BE49-F238E27FC236}">
                <a16:creationId xmlns:a16="http://schemas.microsoft.com/office/drawing/2014/main" id="{93403DCE-D6DA-4D41-C1FA-EAB2274D07B4}"/>
              </a:ext>
            </a:extLst>
          </p:cNvPr>
          <p:cNvSpPr>
            <a:spLocks noGrp="1" noRot="1" noMove="1" noResize="1" noEditPoints="1" noAdjustHandles="1" noChangeArrowheads="1" noChangeShapeType="1"/>
          </p:cNvSpPr>
          <p:nvPr/>
        </p:nvSpPr>
        <p:spPr>
          <a:xfrm>
            <a:off x="268415" y="1702774"/>
            <a:ext cx="6308855" cy="56767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pic>
        <p:nvPicPr>
          <p:cNvPr id="7" name="図 6" descr="グラフィカル ユーザー インターフェイス, アプリケーション, PowerPoint&#10;&#10;自動的に生成された説明">
            <a:extLst>
              <a:ext uri="{FF2B5EF4-FFF2-40B4-BE49-F238E27FC236}">
                <a16:creationId xmlns:a16="http://schemas.microsoft.com/office/drawing/2014/main" id="{7823AD99-47B8-2F2F-466C-37DC8CED3706}"/>
              </a:ext>
            </a:extLst>
          </p:cNvPr>
          <p:cNvPicPr>
            <a:picLocks noChangeAspect="1"/>
          </p:cNvPicPr>
          <p:nvPr/>
        </p:nvPicPr>
        <p:blipFill rotWithShape="1">
          <a:blip r:embed="rId6">
            <a:extLst>
              <a:ext uri="{28A0092B-C50C-407E-A947-70E740481C1C}">
                <a14:useLocalDpi xmlns:a14="http://schemas.microsoft.com/office/drawing/2010/main" val="0"/>
              </a:ext>
            </a:extLst>
          </a:blip>
          <a:srcRect t="2" b="45585"/>
          <a:stretch/>
        </p:blipFill>
        <p:spPr>
          <a:xfrm>
            <a:off x="4688380" y="5420347"/>
            <a:ext cx="1627081" cy="2646157"/>
          </a:xfrm>
          <a:prstGeom prst="rect">
            <a:avLst/>
          </a:prstGeom>
          <a:ln>
            <a:noFill/>
          </a:ln>
          <a:effectLst>
            <a:outerShdw blurRad="63500" dist="50800" dir="2700000" algn="tl" rotWithShape="0">
              <a:srgbClr val="333333">
                <a:alpha val="40000"/>
              </a:srgbClr>
            </a:outerShdw>
          </a:effectLst>
        </p:spPr>
      </p:pic>
      <p:sp>
        <p:nvSpPr>
          <p:cNvPr id="17" name="テキスト ボックス 16">
            <a:extLst>
              <a:ext uri="{FF2B5EF4-FFF2-40B4-BE49-F238E27FC236}">
                <a16:creationId xmlns:a16="http://schemas.microsoft.com/office/drawing/2014/main" id="{4E54569D-2C88-FBBB-FD6E-F2CA634983B5}"/>
              </a:ext>
            </a:extLst>
          </p:cNvPr>
          <p:cNvSpPr txBox="1"/>
          <p:nvPr/>
        </p:nvSpPr>
        <p:spPr>
          <a:xfrm>
            <a:off x="551034" y="6148717"/>
            <a:ext cx="3532090" cy="1009700"/>
          </a:xfrm>
          <a:prstGeom prst="rect">
            <a:avLst/>
          </a:prstGeom>
          <a:noFill/>
        </p:spPr>
        <p:txBody>
          <a:bodyPr wrap="square" rtlCol="0">
            <a:spAutoFit/>
          </a:bodyPr>
          <a:lstStyle/>
          <a:p>
            <a:pPr algn="just">
              <a:lnSpc>
                <a:spcPts val="1200"/>
              </a:lnSpc>
            </a:pPr>
            <a:r>
              <a:rPr lang="ja-JP" altLang="ja-JP" sz="900" dirty="0">
                <a:effectLst/>
                <a:latin typeface="游ゴシック" panose="020B0400000000000000" pitchFamily="50" charset="-128"/>
                <a:ea typeface="游ゴシック" panose="020B0400000000000000" pitchFamily="50" charset="-128"/>
                <a:cs typeface="游明朝" panose="02020400000000000000" pitchFamily="18" charset="-128"/>
              </a:rPr>
              <a:t>カフェテリアプランは『選択型の福利厚生制度』と呼ばれており、</a:t>
            </a:r>
            <a:endParaRPr lang="en-US" altLang="ja-JP" sz="900" dirty="0">
              <a:effectLst/>
              <a:latin typeface="游ゴシック" panose="020B0400000000000000" pitchFamily="50" charset="-128"/>
              <a:ea typeface="游ゴシック" panose="020B0400000000000000" pitchFamily="50" charset="-128"/>
              <a:cs typeface="游明朝" panose="02020400000000000000" pitchFamily="18" charset="-128"/>
            </a:endParaRPr>
          </a:p>
          <a:p>
            <a:pPr algn="just">
              <a:lnSpc>
                <a:spcPts val="1200"/>
              </a:lnSpc>
            </a:pPr>
            <a:r>
              <a:rPr lang="ja-JP" altLang="ja-JP" sz="900" dirty="0">
                <a:effectLst/>
                <a:latin typeface="游ゴシック" panose="020B0400000000000000" pitchFamily="50" charset="-128"/>
                <a:ea typeface="游ゴシック" panose="020B0400000000000000" pitchFamily="50" charset="-128"/>
                <a:cs typeface="游明朝" panose="02020400000000000000" pitchFamily="18" charset="-128"/>
              </a:rPr>
              <a:t>本サイトでは</a:t>
            </a:r>
            <a:r>
              <a:rPr lang="ja-JP" altLang="en-US" sz="900" dirty="0">
                <a:effectLst/>
                <a:latin typeface="游ゴシック" panose="020B0400000000000000" pitchFamily="50" charset="-128"/>
                <a:ea typeface="游ゴシック" panose="020B0400000000000000" pitchFamily="50" charset="-128"/>
                <a:cs typeface="游明朝" panose="02020400000000000000" pitchFamily="18" charset="-128"/>
              </a:rPr>
              <a:t>会員</a:t>
            </a:r>
            <a:r>
              <a:rPr lang="ja-JP" altLang="ja-JP" sz="900" dirty="0">
                <a:effectLst/>
                <a:latin typeface="游ゴシック" panose="020B0400000000000000" pitchFamily="50" charset="-128"/>
                <a:ea typeface="游ゴシック" panose="020B0400000000000000" pitchFamily="50" charset="-128"/>
                <a:cs typeface="游明朝" panose="02020400000000000000" pitchFamily="18" charset="-128"/>
              </a:rPr>
              <a:t>の皆様が欲しい情報を自由に取得できる仕組みをご提供しています。</a:t>
            </a:r>
            <a:r>
              <a:rPr lang="ja-JP" altLang="en-US" sz="900" dirty="0">
                <a:effectLst/>
                <a:latin typeface="游ゴシック" panose="020B0400000000000000" pitchFamily="50" charset="-128"/>
                <a:ea typeface="游ゴシック" panose="020B0400000000000000" pitchFamily="50" charset="-128"/>
                <a:cs typeface="游明朝" panose="02020400000000000000" pitchFamily="18" charset="-128"/>
              </a:rPr>
              <a:t>岩手県医師会の会員様</a:t>
            </a:r>
            <a:r>
              <a:rPr lang="ja-JP" altLang="ja-JP" sz="900" dirty="0">
                <a:effectLst/>
                <a:latin typeface="游ゴシック" panose="020B0400000000000000" pitchFamily="50" charset="-128"/>
                <a:ea typeface="游ゴシック" panose="020B0400000000000000" pitchFamily="50" charset="-128"/>
                <a:cs typeface="游明朝" panose="02020400000000000000" pitchFamily="18" charset="-128"/>
              </a:rPr>
              <a:t>への福利厚生サービスの一環として、 株式会社リスクマネジメント・ラボラトリーが情報提供を目的とした動画コンテンツの管理・運用をさせていただいております。</a:t>
            </a:r>
          </a:p>
        </p:txBody>
      </p:sp>
      <p:sp>
        <p:nvSpPr>
          <p:cNvPr id="34" name="テキスト ボックス 33">
            <a:extLst>
              <a:ext uri="{FF2B5EF4-FFF2-40B4-BE49-F238E27FC236}">
                <a16:creationId xmlns:a16="http://schemas.microsoft.com/office/drawing/2014/main" id="{CEC08207-509D-ACCB-6AC5-B5DBBE142A5B}"/>
              </a:ext>
            </a:extLst>
          </p:cNvPr>
          <p:cNvSpPr txBox="1"/>
          <p:nvPr/>
        </p:nvSpPr>
        <p:spPr>
          <a:xfrm>
            <a:off x="373225" y="2648459"/>
            <a:ext cx="2803661" cy="1085875"/>
          </a:xfrm>
          <a:prstGeom prst="rect">
            <a:avLst/>
          </a:prstGeom>
          <a:noFill/>
        </p:spPr>
        <p:txBody>
          <a:bodyPr wrap="square" rtlCol="0">
            <a:spAutoFit/>
          </a:bodyPr>
          <a:lstStyle/>
          <a:p>
            <a:pPr algn="just">
              <a:lnSpc>
                <a:spcPts val="1300"/>
              </a:lnSpc>
            </a:pPr>
            <a:r>
              <a:rPr lang="ja-JP" altLang="en-US" sz="1000" dirty="0">
                <a:latin typeface="游明朝" panose="02020400000000000000" pitchFamily="18" charset="-128"/>
                <a:ea typeface="游明朝" panose="02020400000000000000" pitchFamily="18" charset="-128"/>
                <a:cs typeface="游明朝" panose="02020400000000000000" pitchFamily="18" charset="-128"/>
              </a:rPr>
              <a:t>令和</a:t>
            </a:r>
            <a:r>
              <a:rPr lang="en-US" altLang="ja-JP" sz="1000" dirty="0">
                <a:effectLst/>
                <a:latin typeface="游明朝" panose="02020400000000000000" pitchFamily="18" charset="-128"/>
                <a:ea typeface="游明朝" panose="02020400000000000000" pitchFamily="18" charset="-128"/>
                <a:cs typeface="游明朝" panose="02020400000000000000" pitchFamily="18" charset="-128"/>
              </a:rPr>
              <a:t>6</a:t>
            </a:r>
            <a:r>
              <a:rPr lang="ja-JP" altLang="en-US" sz="1000" dirty="0">
                <a:latin typeface="游明朝" panose="02020400000000000000" pitchFamily="18" charset="-128"/>
                <a:ea typeface="游明朝" panose="02020400000000000000" pitchFamily="18" charset="-128"/>
                <a:cs typeface="游明朝" panose="02020400000000000000" pitchFamily="18" charset="-128"/>
              </a:rPr>
              <a:t>年度</a:t>
            </a:r>
            <a:r>
              <a:rPr lang="ja-JP" altLang="en-US" sz="1000" dirty="0">
                <a:effectLst/>
                <a:latin typeface="游明朝" panose="02020400000000000000" pitchFamily="18" charset="-128"/>
                <a:ea typeface="游明朝" panose="02020400000000000000" pitchFamily="18" charset="-128"/>
                <a:cs typeface="游明朝" panose="02020400000000000000" pitchFamily="18" charset="-128"/>
              </a:rPr>
              <a:t>診療報酬改定で新設された「医療推進体制整備加算」について、</a:t>
            </a:r>
            <a:r>
              <a:rPr lang="en-US" altLang="ja-JP" sz="1000" dirty="0">
                <a:effectLst/>
                <a:latin typeface="游明朝" panose="02020400000000000000" pitchFamily="18" charset="-128"/>
                <a:ea typeface="游明朝" panose="02020400000000000000" pitchFamily="18" charset="-128"/>
                <a:cs typeface="游明朝" panose="02020400000000000000" pitchFamily="18" charset="-128"/>
              </a:rPr>
              <a:t>10</a:t>
            </a:r>
            <a:r>
              <a:rPr lang="ja-JP" altLang="en-US" sz="1000" dirty="0">
                <a:effectLst/>
                <a:latin typeface="游明朝" panose="02020400000000000000" pitchFamily="18" charset="-128"/>
                <a:ea typeface="游明朝" panose="02020400000000000000" pitchFamily="18" charset="-128"/>
                <a:cs typeface="游明朝" panose="02020400000000000000" pitchFamily="18" charset="-128"/>
              </a:rPr>
              <a:t>月に施設基準等の変更があります。本動画では、医療推進体制整備加算と</a:t>
            </a:r>
            <a:r>
              <a:rPr lang="en-US" altLang="ja-JP" sz="1000" dirty="0">
                <a:effectLst/>
                <a:latin typeface="游明朝" panose="02020400000000000000" pitchFamily="18" charset="-128"/>
                <a:ea typeface="游明朝" panose="02020400000000000000" pitchFamily="18" charset="-128"/>
                <a:cs typeface="游明朝" panose="02020400000000000000" pitchFamily="18" charset="-128"/>
              </a:rPr>
              <a:t>12</a:t>
            </a:r>
            <a:r>
              <a:rPr lang="ja-JP" altLang="en-US" sz="1000" dirty="0">
                <a:effectLst/>
                <a:latin typeface="游明朝" panose="02020400000000000000" pitchFamily="18" charset="-128"/>
                <a:ea typeface="游明朝" panose="02020400000000000000" pitchFamily="18" charset="-128"/>
                <a:cs typeface="游明朝" panose="02020400000000000000" pitchFamily="18" charset="-128"/>
              </a:rPr>
              <a:t>月改定予定の医療情報取得加算、この</a:t>
            </a:r>
            <a:r>
              <a:rPr lang="en-US" altLang="ja-JP" sz="1000" dirty="0">
                <a:effectLst/>
                <a:latin typeface="游明朝" panose="02020400000000000000" pitchFamily="18" charset="-128"/>
                <a:ea typeface="游明朝" panose="02020400000000000000" pitchFamily="18" charset="-128"/>
                <a:cs typeface="游明朝" panose="02020400000000000000" pitchFamily="18" charset="-128"/>
              </a:rPr>
              <a:t>2</a:t>
            </a:r>
            <a:r>
              <a:rPr lang="ja-JP" altLang="en-US" sz="1000" dirty="0">
                <a:effectLst/>
                <a:latin typeface="游明朝" panose="02020400000000000000" pitchFamily="18" charset="-128"/>
                <a:ea typeface="游明朝" panose="02020400000000000000" pitchFamily="18" charset="-128"/>
                <a:cs typeface="游明朝" panose="02020400000000000000" pitchFamily="18" charset="-128"/>
              </a:rPr>
              <a:t>つの加算の変更点について、解説しております。</a:t>
            </a:r>
            <a:endParaRPr lang="ja-JP" altLang="ja-JP" sz="1000" dirty="0">
              <a:effectLst/>
              <a:latin typeface="游明朝" panose="02020400000000000000" pitchFamily="18" charset="-128"/>
              <a:ea typeface="游明朝" panose="02020400000000000000" pitchFamily="18" charset="-128"/>
              <a:cs typeface="游明朝" panose="02020400000000000000" pitchFamily="18" charset="-128"/>
            </a:endParaRPr>
          </a:p>
        </p:txBody>
      </p:sp>
      <p:sp>
        <p:nvSpPr>
          <p:cNvPr id="23" name="正方形/長方形 22">
            <a:extLst>
              <a:ext uri="{FF2B5EF4-FFF2-40B4-BE49-F238E27FC236}">
                <a16:creationId xmlns:a16="http://schemas.microsoft.com/office/drawing/2014/main" id="{68B2BC97-895B-5683-798D-05F655BAAB71}"/>
              </a:ext>
            </a:extLst>
          </p:cNvPr>
          <p:cNvSpPr/>
          <p:nvPr/>
        </p:nvSpPr>
        <p:spPr>
          <a:xfrm>
            <a:off x="2436075" y="3835930"/>
            <a:ext cx="731178" cy="731178"/>
          </a:xfrm>
          <a:prstGeom prst="rect">
            <a:avLst/>
          </a:prstGeom>
          <a:solidFill>
            <a:schemeClr val="bg2">
              <a:lumMod val="9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64B7EE5C-ABF5-46B5-41D6-C080A67E983A}"/>
              </a:ext>
            </a:extLst>
          </p:cNvPr>
          <p:cNvSpPr/>
          <p:nvPr/>
        </p:nvSpPr>
        <p:spPr>
          <a:xfrm>
            <a:off x="551034" y="3987626"/>
            <a:ext cx="57601" cy="485309"/>
          </a:xfrm>
          <a:prstGeom prst="rect">
            <a:avLst/>
          </a:prstGeom>
          <a:solidFill>
            <a:srgbClr val="9B844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1">
                  <a:lumMod val="75000"/>
                </a:schemeClr>
              </a:solidFill>
            </a:endParaRPr>
          </a:p>
        </p:txBody>
      </p:sp>
      <p:grpSp>
        <p:nvGrpSpPr>
          <p:cNvPr id="66" name="グループ化 65">
            <a:extLst>
              <a:ext uri="{FF2B5EF4-FFF2-40B4-BE49-F238E27FC236}">
                <a16:creationId xmlns:a16="http://schemas.microsoft.com/office/drawing/2014/main" id="{AFC3D504-2084-C7EA-6C76-F3362CD5FC8D}"/>
              </a:ext>
            </a:extLst>
          </p:cNvPr>
          <p:cNvGrpSpPr/>
          <p:nvPr/>
        </p:nvGrpSpPr>
        <p:grpSpPr>
          <a:xfrm>
            <a:off x="1003849" y="4332678"/>
            <a:ext cx="1453314" cy="254619"/>
            <a:chOff x="992110" y="4459734"/>
            <a:chExt cx="1218223" cy="246221"/>
          </a:xfrm>
        </p:grpSpPr>
        <p:sp>
          <p:nvSpPr>
            <p:cNvPr id="139" name="テキスト ボックス 138">
              <a:extLst>
                <a:ext uri="{FF2B5EF4-FFF2-40B4-BE49-F238E27FC236}">
                  <a16:creationId xmlns:a16="http://schemas.microsoft.com/office/drawing/2014/main" id="{861931D8-69C9-19B5-18F0-8647001D4F3E}"/>
                </a:ext>
              </a:extLst>
            </p:cNvPr>
            <p:cNvSpPr txBox="1"/>
            <p:nvPr/>
          </p:nvSpPr>
          <p:spPr>
            <a:xfrm>
              <a:off x="992110" y="4459734"/>
              <a:ext cx="1218223" cy="246221"/>
            </a:xfrm>
            <a:prstGeom prst="rect">
              <a:avLst/>
            </a:prstGeom>
            <a:noFill/>
          </p:spPr>
          <p:txBody>
            <a:bodyPr wrap="square" rtlCol="0">
              <a:spAutoFit/>
            </a:bodyPr>
            <a:lstStyle/>
            <a:p>
              <a:r>
                <a:rPr kumimoji="1" lang="ja-JP" altLang="en-US" sz="1000" b="1" dirty="0"/>
                <a:t>動画はこちらから</a:t>
              </a:r>
            </a:p>
          </p:txBody>
        </p:sp>
        <p:sp>
          <p:nvSpPr>
            <p:cNvPr id="140" name="二等辺三角形 139">
              <a:extLst>
                <a:ext uri="{FF2B5EF4-FFF2-40B4-BE49-F238E27FC236}">
                  <a16:creationId xmlns:a16="http://schemas.microsoft.com/office/drawing/2014/main" id="{C24E30E6-2DA9-4F53-334B-69492749031A}"/>
                </a:ext>
              </a:extLst>
            </p:cNvPr>
            <p:cNvSpPr/>
            <p:nvPr/>
          </p:nvSpPr>
          <p:spPr>
            <a:xfrm rot="5400000">
              <a:off x="1954308" y="4541190"/>
              <a:ext cx="113047" cy="65782"/>
            </a:xfrm>
            <a:prstGeom prst="triangle">
              <a:avLst>
                <a:gd name="adj" fmla="val 500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accent1">
                    <a:lumMod val="75000"/>
                  </a:schemeClr>
                </a:solidFill>
              </a:endParaRPr>
            </a:p>
          </p:txBody>
        </p:sp>
      </p:grpSp>
      <p:cxnSp>
        <p:nvCxnSpPr>
          <p:cNvPr id="49" name="直線コネクタ 48">
            <a:extLst>
              <a:ext uri="{FF2B5EF4-FFF2-40B4-BE49-F238E27FC236}">
                <a16:creationId xmlns:a16="http://schemas.microsoft.com/office/drawing/2014/main" id="{41418795-02A3-5D27-C20C-02E0D826DCB0}"/>
              </a:ext>
            </a:extLst>
          </p:cNvPr>
          <p:cNvCxnSpPr>
            <a:cxnSpLocks/>
          </p:cNvCxnSpPr>
          <p:nvPr/>
        </p:nvCxnSpPr>
        <p:spPr>
          <a:xfrm>
            <a:off x="507659" y="6029629"/>
            <a:ext cx="3434219" cy="0"/>
          </a:xfrm>
          <a:prstGeom prst="line">
            <a:avLst/>
          </a:prstGeom>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91" name="グループ化 90">
            <a:extLst>
              <a:ext uri="{FF2B5EF4-FFF2-40B4-BE49-F238E27FC236}">
                <a16:creationId xmlns:a16="http://schemas.microsoft.com/office/drawing/2014/main" id="{418A6103-795E-BAC0-1FB3-C4AB7DBBFA6E}"/>
              </a:ext>
            </a:extLst>
          </p:cNvPr>
          <p:cNvGrpSpPr/>
          <p:nvPr/>
        </p:nvGrpSpPr>
        <p:grpSpPr>
          <a:xfrm>
            <a:off x="472358" y="5413024"/>
            <a:ext cx="3217908" cy="507831"/>
            <a:chOff x="464192" y="5160023"/>
            <a:chExt cx="3217908" cy="507831"/>
          </a:xfrm>
        </p:grpSpPr>
        <p:sp>
          <p:nvSpPr>
            <p:cNvPr id="15" name="テキスト ボックス 14">
              <a:extLst>
                <a:ext uri="{FF2B5EF4-FFF2-40B4-BE49-F238E27FC236}">
                  <a16:creationId xmlns:a16="http://schemas.microsoft.com/office/drawing/2014/main" id="{79ADFFA1-DF71-8935-E766-8CEF685D7A8D}"/>
                </a:ext>
              </a:extLst>
            </p:cNvPr>
            <p:cNvSpPr txBox="1"/>
            <p:nvPr/>
          </p:nvSpPr>
          <p:spPr>
            <a:xfrm>
              <a:off x="464192" y="5160023"/>
              <a:ext cx="3217908" cy="507831"/>
            </a:xfrm>
            <a:prstGeom prst="rect">
              <a:avLst/>
            </a:prstGeom>
            <a:noFill/>
          </p:spPr>
          <p:txBody>
            <a:bodyPr wrap="square" rtlCol="0">
              <a:spAutoFit/>
            </a:bodyPr>
            <a:lstStyle/>
            <a:p>
              <a:endParaRPr lang="en-US" altLang="ja-JP" sz="1400" b="1" dirty="0">
                <a:solidFill>
                  <a:schemeClr val="bg2">
                    <a:lumMod val="50000"/>
                  </a:schemeClr>
                </a:solidFill>
                <a:latin typeface="+mn-ea"/>
                <a:cs typeface="Times New Roman" panose="02020603050405020304" pitchFamily="18" charset="0"/>
              </a:endParaRPr>
            </a:p>
            <a:p>
              <a:r>
                <a:rPr lang="ja-JP" altLang="en-US" sz="1000" b="1" dirty="0">
                  <a:solidFill>
                    <a:schemeClr val="bg2">
                      <a:lumMod val="50000"/>
                    </a:schemeClr>
                  </a:solidFill>
                  <a:effectLst/>
                  <a:latin typeface="+mn-ea"/>
                  <a:cs typeface="Times New Roman" panose="02020603050405020304" pitchFamily="18" charset="0"/>
                </a:rPr>
                <a:t>ドクター</a:t>
              </a:r>
              <a:r>
                <a:rPr lang="ja-JP" altLang="ja-JP" sz="1000" b="1" dirty="0">
                  <a:solidFill>
                    <a:schemeClr val="bg2">
                      <a:lumMod val="50000"/>
                    </a:schemeClr>
                  </a:solidFill>
                  <a:effectLst/>
                  <a:latin typeface="+mn-ea"/>
                  <a:cs typeface="Times New Roman" panose="02020603050405020304" pitchFamily="18" charset="0"/>
                </a:rPr>
                <a:t>のための</a:t>
              </a:r>
              <a:r>
                <a:rPr lang="ja-JP" altLang="en-US" sz="1300" b="1" dirty="0">
                  <a:solidFill>
                    <a:schemeClr val="bg2">
                      <a:lumMod val="50000"/>
                    </a:schemeClr>
                  </a:solidFill>
                  <a:latin typeface="+mn-ea"/>
                  <a:cs typeface="Times New Roman" panose="02020603050405020304" pitchFamily="18" charset="0"/>
                </a:rPr>
                <a:t> </a:t>
              </a:r>
              <a:r>
                <a:rPr lang="ja-JP" altLang="en-US" sz="1300" b="1" spc="-300" dirty="0">
                  <a:solidFill>
                    <a:schemeClr val="bg2">
                      <a:lumMod val="50000"/>
                    </a:schemeClr>
                  </a:solidFill>
                  <a:latin typeface="+mn-ea"/>
                  <a:cs typeface="Times New Roman" panose="02020603050405020304" pitchFamily="18" charset="0"/>
                </a:rPr>
                <a:t> </a:t>
              </a:r>
              <a:r>
                <a:rPr lang="ja-JP" altLang="ja-JP" sz="1300" b="1" spc="10" dirty="0">
                  <a:solidFill>
                    <a:schemeClr val="bg2">
                      <a:lumMod val="50000"/>
                    </a:schemeClr>
                  </a:solidFill>
                  <a:effectLst/>
                  <a:latin typeface="+mn-ea"/>
                  <a:cs typeface="Times New Roman" panose="02020603050405020304" pitchFamily="18" charset="0"/>
                </a:rPr>
                <a:t>動画型情報提供サイト</a:t>
              </a:r>
              <a:endParaRPr kumimoji="1" lang="ja-JP" altLang="en-US" sz="1300" b="1" spc="10" dirty="0">
                <a:solidFill>
                  <a:schemeClr val="bg2">
                    <a:lumMod val="50000"/>
                  </a:schemeClr>
                </a:solidFill>
                <a:latin typeface="+mn-ea"/>
              </a:endParaRPr>
            </a:p>
          </p:txBody>
        </p:sp>
        <p:sp>
          <p:nvSpPr>
            <p:cNvPr id="147" name="テキスト ボックス 146">
              <a:extLst>
                <a:ext uri="{FF2B5EF4-FFF2-40B4-BE49-F238E27FC236}">
                  <a16:creationId xmlns:a16="http://schemas.microsoft.com/office/drawing/2014/main" id="{F11740D9-DEF2-FB49-0FC6-D383F1680E35}"/>
                </a:ext>
              </a:extLst>
            </p:cNvPr>
            <p:cNvSpPr txBox="1"/>
            <p:nvPr/>
          </p:nvSpPr>
          <p:spPr>
            <a:xfrm>
              <a:off x="464192" y="5205805"/>
              <a:ext cx="2072201" cy="246221"/>
            </a:xfrm>
            <a:prstGeom prst="rect">
              <a:avLst/>
            </a:prstGeom>
            <a:noFill/>
          </p:spPr>
          <p:txBody>
            <a:bodyPr wrap="square">
              <a:spAutoFit/>
            </a:bodyPr>
            <a:lstStyle/>
            <a:p>
              <a:pPr algn="just"/>
              <a:r>
                <a:rPr lang="en-US" altLang="ja-JP" sz="1000" b="1" dirty="0">
                  <a:solidFill>
                    <a:schemeClr val="bg2">
                      <a:lumMod val="50000"/>
                    </a:schemeClr>
                  </a:solidFill>
                  <a:effectLst/>
                  <a:latin typeface="游ゴシック" panose="020B0400000000000000" pitchFamily="50" charset="-128"/>
                  <a:ea typeface="游ゴシック" panose="020B0400000000000000" pitchFamily="50" charset="-128"/>
                  <a:cs typeface="游明朝" panose="02020400000000000000" pitchFamily="18" charset="-128"/>
                </a:rPr>
                <a:t>Cafeteria </a:t>
              </a:r>
              <a:r>
                <a:rPr lang="ja-JP" altLang="en-US" sz="1000" b="1" dirty="0">
                  <a:solidFill>
                    <a:schemeClr val="bg2">
                      <a:lumMod val="50000"/>
                    </a:schemeClr>
                  </a:solidFill>
                  <a:effectLst/>
                  <a:latin typeface="游ゴシック" panose="020B0400000000000000" pitchFamily="50" charset="-128"/>
                  <a:ea typeface="游ゴシック" panose="020B0400000000000000" pitchFamily="50" charset="-128"/>
                  <a:cs typeface="游明朝" panose="02020400000000000000" pitchFamily="18" charset="-128"/>
                </a:rPr>
                <a:t>いわて医師協同組合</a:t>
              </a:r>
              <a:endParaRPr lang="ja-JP" altLang="ja-JP" sz="1000" b="1" dirty="0">
                <a:solidFill>
                  <a:schemeClr val="bg2">
                    <a:lumMod val="50000"/>
                  </a:schemeClr>
                </a:solidFill>
                <a:effectLst/>
                <a:latin typeface="游ゴシック" panose="020B0400000000000000" pitchFamily="50" charset="-128"/>
                <a:ea typeface="游ゴシック" panose="020B0400000000000000" pitchFamily="50" charset="-128"/>
                <a:cs typeface="游明朝" panose="02020400000000000000" pitchFamily="18" charset="-128"/>
              </a:endParaRPr>
            </a:p>
          </p:txBody>
        </p:sp>
      </p:grpSp>
      <p:sp>
        <p:nvSpPr>
          <p:cNvPr id="14" name="正方形/長方形 13">
            <a:extLst>
              <a:ext uri="{FF2B5EF4-FFF2-40B4-BE49-F238E27FC236}">
                <a16:creationId xmlns:a16="http://schemas.microsoft.com/office/drawing/2014/main" id="{9CBB8967-C3D6-4EEE-5E2E-477D7B5D57AA}"/>
              </a:ext>
            </a:extLst>
          </p:cNvPr>
          <p:cNvSpPr>
            <a:spLocks noGrp="1" noRot="1" noMove="1" noResize="1" noEditPoints="1" noAdjustHandles="1" noChangeArrowheads="1" noChangeShapeType="1"/>
          </p:cNvSpPr>
          <p:nvPr/>
        </p:nvSpPr>
        <p:spPr>
          <a:xfrm>
            <a:off x="271286" y="7437916"/>
            <a:ext cx="6308855" cy="15643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3" name="グループ化 122">
            <a:extLst>
              <a:ext uri="{FF2B5EF4-FFF2-40B4-BE49-F238E27FC236}">
                <a16:creationId xmlns:a16="http://schemas.microsoft.com/office/drawing/2014/main" id="{EA802D13-2105-2483-73F6-CAE271A10C1B}"/>
              </a:ext>
            </a:extLst>
          </p:cNvPr>
          <p:cNvGrpSpPr/>
          <p:nvPr/>
        </p:nvGrpSpPr>
        <p:grpSpPr>
          <a:xfrm>
            <a:off x="740184" y="7662923"/>
            <a:ext cx="2350773" cy="545560"/>
            <a:chOff x="223861" y="8215901"/>
            <a:chExt cx="2350773" cy="545560"/>
          </a:xfrm>
        </p:grpSpPr>
        <p:sp>
          <p:nvSpPr>
            <p:cNvPr id="73" name="フリーフォーム: 図形 72">
              <a:extLst>
                <a:ext uri="{FF2B5EF4-FFF2-40B4-BE49-F238E27FC236}">
                  <a16:creationId xmlns:a16="http://schemas.microsoft.com/office/drawing/2014/main" id="{687DDBDA-339E-22A2-0182-513744095748}"/>
                </a:ext>
              </a:extLst>
            </p:cNvPr>
            <p:cNvSpPr/>
            <p:nvPr/>
          </p:nvSpPr>
          <p:spPr>
            <a:xfrm flipH="1">
              <a:off x="223861" y="8215901"/>
              <a:ext cx="2350773" cy="545560"/>
            </a:xfrm>
            <a:custGeom>
              <a:avLst/>
              <a:gdLst>
                <a:gd name="connsiteX0" fmla="*/ 0 w 1421562"/>
                <a:gd name="connsiteY0" fmla="*/ 182496 h 425384"/>
                <a:gd name="connsiteX1" fmla="*/ 0 w 1421562"/>
                <a:gd name="connsiteY1" fmla="*/ 182497 h 425384"/>
                <a:gd name="connsiteX2" fmla="*/ 0 w 1421562"/>
                <a:gd name="connsiteY2" fmla="*/ 182497 h 425384"/>
                <a:gd name="connsiteX3" fmla="*/ 1239065 w 1421562"/>
                <a:gd name="connsiteY3" fmla="*/ 0 h 425384"/>
                <a:gd name="connsiteX4" fmla="*/ 1421562 w 1421562"/>
                <a:gd name="connsiteY4" fmla="*/ 182497 h 425384"/>
                <a:gd name="connsiteX5" fmla="*/ 1421561 w 1421562"/>
                <a:gd name="connsiteY5" fmla="*/ 182497 h 425384"/>
                <a:gd name="connsiteX6" fmla="*/ 1239064 w 1421562"/>
                <a:gd name="connsiteY6" fmla="*/ 364994 h 425384"/>
                <a:gd name="connsiteX7" fmla="*/ 1214195 w 1421562"/>
                <a:gd name="connsiteY7" fmla="*/ 364994 h 425384"/>
                <a:gd name="connsiteX8" fmla="*/ 1237872 w 1421562"/>
                <a:gd name="connsiteY8" fmla="*/ 425384 h 425384"/>
                <a:gd name="connsiteX9" fmla="*/ 1129564 w 1421562"/>
                <a:gd name="connsiteY9" fmla="*/ 364994 h 425384"/>
                <a:gd name="connsiteX10" fmla="*/ 182497 w 1421562"/>
                <a:gd name="connsiteY10" fmla="*/ 364993 h 425384"/>
                <a:gd name="connsiteX11" fmla="*/ 14342 w 1421562"/>
                <a:gd name="connsiteY11" fmla="*/ 253532 h 425384"/>
                <a:gd name="connsiteX12" fmla="*/ 0 w 1421562"/>
                <a:gd name="connsiteY12" fmla="*/ 182497 h 425384"/>
                <a:gd name="connsiteX13" fmla="*/ 14342 w 1421562"/>
                <a:gd name="connsiteY13" fmla="*/ 111461 h 425384"/>
                <a:gd name="connsiteX14" fmla="*/ 182497 w 1421562"/>
                <a:gd name="connsiteY14" fmla="*/ 0 h 425384"/>
                <a:gd name="connsiteX0" fmla="*/ 0 w 1421562"/>
                <a:gd name="connsiteY0" fmla="*/ 182496 h 484232"/>
                <a:gd name="connsiteX1" fmla="*/ 0 w 1421562"/>
                <a:gd name="connsiteY1" fmla="*/ 182497 h 484232"/>
                <a:gd name="connsiteX2" fmla="*/ 0 w 1421562"/>
                <a:gd name="connsiteY2" fmla="*/ 182497 h 484232"/>
                <a:gd name="connsiteX3" fmla="*/ 0 w 1421562"/>
                <a:gd name="connsiteY3" fmla="*/ 182496 h 484232"/>
                <a:gd name="connsiteX4" fmla="*/ 1239065 w 1421562"/>
                <a:gd name="connsiteY4" fmla="*/ 0 h 484232"/>
                <a:gd name="connsiteX5" fmla="*/ 1421562 w 1421562"/>
                <a:gd name="connsiteY5" fmla="*/ 182497 h 484232"/>
                <a:gd name="connsiteX6" fmla="*/ 1421561 w 1421562"/>
                <a:gd name="connsiteY6" fmla="*/ 182497 h 484232"/>
                <a:gd name="connsiteX7" fmla="*/ 1239064 w 1421562"/>
                <a:gd name="connsiteY7" fmla="*/ 364994 h 484232"/>
                <a:gd name="connsiteX8" fmla="*/ 1214195 w 1421562"/>
                <a:gd name="connsiteY8" fmla="*/ 364994 h 484232"/>
                <a:gd name="connsiteX9" fmla="*/ 1267359 w 1421562"/>
                <a:gd name="connsiteY9" fmla="*/ 484232 h 484232"/>
                <a:gd name="connsiteX10" fmla="*/ 1129564 w 1421562"/>
                <a:gd name="connsiteY10" fmla="*/ 364994 h 484232"/>
                <a:gd name="connsiteX11" fmla="*/ 182497 w 1421562"/>
                <a:gd name="connsiteY11" fmla="*/ 364993 h 484232"/>
                <a:gd name="connsiteX12" fmla="*/ 14342 w 1421562"/>
                <a:gd name="connsiteY12" fmla="*/ 253532 h 484232"/>
                <a:gd name="connsiteX13" fmla="*/ 0 w 1421562"/>
                <a:gd name="connsiteY13" fmla="*/ 182497 h 484232"/>
                <a:gd name="connsiteX14" fmla="*/ 14342 w 1421562"/>
                <a:gd name="connsiteY14" fmla="*/ 111461 h 484232"/>
                <a:gd name="connsiteX15" fmla="*/ 182497 w 1421562"/>
                <a:gd name="connsiteY15" fmla="*/ 0 h 484232"/>
                <a:gd name="connsiteX16" fmla="*/ 1239065 w 1421562"/>
                <a:gd name="connsiteY16" fmla="*/ 0 h 484232"/>
                <a:gd name="connsiteX0" fmla="*/ 0 w 1421562"/>
                <a:gd name="connsiteY0" fmla="*/ 182496 h 484232"/>
                <a:gd name="connsiteX1" fmla="*/ 0 w 1421562"/>
                <a:gd name="connsiteY1" fmla="*/ 182497 h 484232"/>
                <a:gd name="connsiteX2" fmla="*/ 0 w 1421562"/>
                <a:gd name="connsiteY2" fmla="*/ 182497 h 484232"/>
                <a:gd name="connsiteX3" fmla="*/ 0 w 1421562"/>
                <a:gd name="connsiteY3" fmla="*/ 182496 h 484232"/>
                <a:gd name="connsiteX4" fmla="*/ 1239065 w 1421562"/>
                <a:gd name="connsiteY4" fmla="*/ 0 h 484232"/>
                <a:gd name="connsiteX5" fmla="*/ 1421562 w 1421562"/>
                <a:gd name="connsiteY5" fmla="*/ 182497 h 484232"/>
                <a:gd name="connsiteX6" fmla="*/ 1421561 w 1421562"/>
                <a:gd name="connsiteY6" fmla="*/ 182497 h 484232"/>
                <a:gd name="connsiteX7" fmla="*/ 1239064 w 1421562"/>
                <a:gd name="connsiteY7" fmla="*/ 364994 h 484232"/>
                <a:gd name="connsiteX8" fmla="*/ 1214195 w 1421562"/>
                <a:gd name="connsiteY8" fmla="*/ 364994 h 484232"/>
                <a:gd name="connsiteX9" fmla="*/ 1267359 w 1421562"/>
                <a:gd name="connsiteY9" fmla="*/ 484232 h 484232"/>
                <a:gd name="connsiteX10" fmla="*/ 1074919 w 1421562"/>
                <a:gd name="connsiteY10" fmla="*/ 367456 h 484232"/>
                <a:gd name="connsiteX11" fmla="*/ 182497 w 1421562"/>
                <a:gd name="connsiteY11" fmla="*/ 364993 h 484232"/>
                <a:gd name="connsiteX12" fmla="*/ 14342 w 1421562"/>
                <a:gd name="connsiteY12" fmla="*/ 253532 h 484232"/>
                <a:gd name="connsiteX13" fmla="*/ 0 w 1421562"/>
                <a:gd name="connsiteY13" fmla="*/ 182497 h 484232"/>
                <a:gd name="connsiteX14" fmla="*/ 14342 w 1421562"/>
                <a:gd name="connsiteY14" fmla="*/ 111461 h 484232"/>
                <a:gd name="connsiteX15" fmla="*/ 182497 w 1421562"/>
                <a:gd name="connsiteY15" fmla="*/ 0 h 484232"/>
                <a:gd name="connsiteX16" fmla="*/ 1239065 w 1421562"/>
                <a:gd name="connsiteY16" fmla="*/ 0 h 484232"/>
                <a:gd name="connsiteX0" fmla="*/ 0 w 1421562"/>
                <a:gd name="connsiteY0" fmla="*/ 182496 h 484232"/>
                <a:gd name="connsiteX1" fmla="*/ 0 w 1421562"/>
                <a:gd name="connsiteY1" fmla="*/ 182497 h 484232"/>
                <a:gd name="connsiteX2" fmla="*/ 0 w 1421562"/>
                <a:gd name="connsiteY2" fmla="*/ 182497 h 484232"/>
                <a:gd name="connsiteX3" fmla="*/ 0 w 1421562"/>
                <a:gd name="connsiteY3" fmla="*/ 182496 h 484232"/>
                <a:gd name="connsiteX4" fmla="*/ 1239065 w 1421562"/>
                <a:gd name="connsiteY4" fmla="*/ 0 h 484232"/>
                <a:gd name="connsiteX5" fmla="*/ 1421562 w 1421562"/>
                <a:gd name="connsiteY5" fmla="*/ 182497 h 484232"/>
                <a:gd name="connsiteX6" fmla="*/ 1421561 w 1421562"/>
                <a:gd name="connsiteY6" fmla="*/ 182497 h 484232"/>
                <a:gd name="connsiteX7" fmla="*/ 1239064 w 1421562"/>
                <a:gd name="connsiteY7" fmla="*/ 364994 h 484232"/>
                <a:gd name="connsiteX8" fmla="*/ 1214195 w 1421562"/>
                <a:gd name="connsiteY8" fmla="*/ 364994 h 484232"/>
                <a:gd name="connsiteX9" fmla="*/ 1267359 w 1421562"/>
                <a:gd name="connsiteY9" fmla="*/ 484232 h 484232"/>
                <a:gd name="connsiteX10" fmla="*/ 1074919 w 1421562"/>
                <a:gd name="connsiteY10" fmla="*/ 367456 h 484232"/>
                <a:gd name="connsiteX11" fmla="*/ 182497 w 1421562"/>
                <a:gd name="connsiteY11" fmla="*/ 364993 h 484232"/>
                <a:gd name="connsiteX12" fmla="*/ 14342 w 1421562"/>
                <a:gd name="connsiteY12" fmla="*/ 253532 h 484232"/>
                <a:gd name="connsiteX13" fmla="*/ 0 w 1421562"/>
                <a:gd name="connsiteY13" fmla="*/ 182497 h 484232"/>
                <a:gd name="connsiteX14" fmla="*/ 14342 w 1421562"/>
                <a:gd name="connsiteY14" fmla="*/ 111461 h 484232"/>
                <a:gd name="connsiteX15" fmla="*/ 137803 w 1421562"/>
                <a:gd name="connsiteY15" fmla="*/ 3785 h 484232"/>
                <a:gd name="connsiteX16" fmla="*/ 1239065 w 1421562"/>
                <a:gd name="connsiteY16" fmla="*/ 0 h 484232"/>
                <a:gd name="connsiteX0" fmla="*/ 0 w 1421562"/>
                <a:gd name="connsiteY0" fmla="*/ 182496 h 484232"/>
                <a:gd name="connsiteX1" fmla="*/ 0 w 1421562"/>
                <a:gd name="connsiteY1" fmla="*/ 182497 h 484232"/>
                <a:gd name="connsiteX2" fmla="*/ 0 w 1421562"/>
                <a:gd name="connsiteY2" fmla="*/ 182497 h 484232"/>
                <a:gd name="connsiteX3" fmla="*/ 0 w 1421562"/>
                <a:gd name="connsiteY3" fmla="*/ 182496 h 484232"/>
                <a:gd name="connsiteX4" fmla="*/ 1239065 w 1421562"/>
                <a:gd name="connsiteY4" fmla="*/ 0 h 484232"/>
                <a:gd name="connsiteX5" fmla="*/ 1421562 w 1421562"/>
                <a:gd name="connsiteY5" fmla="*/ 182497 h 484232"/>
                <a:gd name="connsiteX6" fmla="*/ 1421561 w 1421562"/>
                <a:gd name="connsiteY6" fmla="*/ 182497 h 484232"/>
                <a:gd name="connsiteX7" fmla="*/ 1239064 w 1421562"/>
                <a:gd name="connsiteY7" fmla="*/ 364994 h 484232"/>
                <a:gd name="connsiteX8" fmla="*/ 1214195 w 1421562"/>
                <a:gd name="connsiteY8" fmla="*/ 364994 h 484232"/>
                <a:gd name="connsiteX9" fmla="*/ 1267359 w 1421562"/>
                <a:gd name="connsiteY9" fmla="*/ 484232 h 484232"/>
                <a:gd name="connsiteX10" fmla="*/ 1074919 w 1421562"/>
                <a:gd name="connsiteY10" fmla="*/ 367456 h 484232"/>
                <a:gd name="connsiteX11" fmla="*/ 142509 w 1421562"/>
                <a:gd name="connsiteY11" fmla="*/ 368726 h 484232"/>
                <a:gd name="connsiteX12" fmla="*/ 14342 w 1421562"/>
                <a:gd name="connsiteY12" fmla="*/ 253532 h 484232"/>
                <a:gd name="connsiteX13" fmla="*/ 0 w 1421562"/>
                <a:gd name="connsiteY13" fmla="*/ 182497 h 484232"/>
                <a:gd name="connsiteX14" fmla="*/ 14342 w 1421562"/>
                <a:gd name="connsiteY14" fmla="*/ 111461 h 484232"/>
                <a:gd name="connsiteX15" fmla="*/ 137803 w 1421562"/>
                <a:gd name="connsiteY15" fmla="*/ 3785 h 484232"/>
                <a:gd name="connsiteX16" fmla="*/ 1239065 w 1421562"/>
                <a:gd name="connsiteY16" fmla="*/ 0 h 484232"/>
                <a:gd name="connsiteX0" fmla="*/ 0 w 1421562"/>
                <a:gd name="connsiteY0" fmla="*/ 182496 h 484232"/>
                <a:gd name="connsiteX1" fmla="*/ 0 w 1421562"/>
                <a:gd name="connsiteY1" fmla="*/ 182497 h 484232"/>
                <a:gd name="connsiteX2" fmla="*/ 0 w 1421562"/>
                <a:gd name="connsiteY2" fmla="*/ 182497 h 484232"/>
                <a:gd name="connsiteX3" fmla="*/ 0 w 1421562"/>
                <a:gd name="connsiteY3" fmla="*/ 182496 h 484232"/>
                <a:gd name="connsiteX4" fmla="*/ 1239065 w 1421562"/>
                <a:gd name="connsiteY4" fmla="*/ 0 h 484232"/>
                <a:gd name="connsiteX5" fmla="*/ 1421562 w 1421562"/>
                <a:gd name="connsiteY5" fmla="*/ 182497 h 484232"/>
                <a:gd name="connsiteX6" fmla="*/ 1421561 w 1421562"/>
                <a:gd name="connsiteY6" fmla="*/ 182497 h 484232"/>
                <a:gd name="connsiteX7" fmla="*/ 1290838 w 1421562"/>
                <a:gd name="connsiteY7" fmla="*/ 364405 h 484232"/>
                <a:gd name="connsiteX8" fmla="*/ 1214195 w 1421562"/>
                <a:gd name="connsiteY8" fmla="*/ 364994 h 484232"/>
                <a:gd name="connsiteX9" fmla="*/ 1267359 w 1421562"/>
                <a:gd name="connsiteY9" fmla="*/ 484232 h 484232"/>
                <a:gd name="connsiteX10" fmla="*/ 1074919 w 1421562"/>
                <a:gd name="connsiteY10" fmla="*/ 367456 h 484232"/>
                <a:gd name="connsiteX11" fmla="*/ 142509 w 1421562"/>
                <a:gd name="connsiteY11" fmla="*/ 368726 h 484232"/>
                <a:gd name="connsiteX12" fmla="*/ 14342 w 1421562"/>
                <a:gd name="connsiteY12" fmla="*/ 253532 h 484232"/>
                <a:gd name="connsiteX13" fmla="*/ 0 w 1421562"/>
                <a:gd name="connsiteY13" fmla="*/ 182497 h 484232"/>
                <a:gd name="connsiteX14" fmla="*/ 14342 w 1421562"/>
                <a:gd name="connsiteY14" fmla="*/ 111461 h 484232"/>
                <a:gd name="connsiteX15" fmla="*/ 137803 w 1421562"/>
                <a:gd name="connsiteY15" fmla="*/ 3785 h 484232"/>
                <a:gd name="connsiteX16" fmla="*/ 1239065 w 1421562"/>
                <a:gd name="connsiteY16" fmla="*/ 0 h 484232"/>
                <a:gd name="connsiteX0" fmla="*/ 0 w 1421562"/>
                <a:gd name="connsiteY0" fmla="*/ 182897 h 484633"/>
                <a:gd name="connsiteX1" fmla="*/ 0 w 1421562"/>
                <a:gd name="connsiteY1" fmla="*/ 182898 h 484633"/>
                <a:gd name="connsiteX2" fmla="*/ 0 w 1421562"/>
                <a:gd name="connsiteY2" fmla="*/ 182898 h 484633"/>
                <a:gd name="connsiteX3" fmla="*/ 0 w 1421562"/>
                <a:gd name="connsiteY3" fmla="*/ 182897 h 484633"/>
                <a:gd name="connsiteX4" fmla="*/ 1274365 w 1421562"/>
                <a:gd name="connsiteY4" fmla="*/ 0 h 484633"/>
                <a:gd name="connsiteX5" fmla="*/ 1421562 w 1421562"/>
                <a:gd name="connsiteY5" fmla="*/ 182898 h 484633"/>
                <a:gd name="connsiteX6" fmla="*/ 1421561 w 1421562"/>
                <a:gd name="connsiteY6" fmla="*/ 182898 h 484633"/>
                <a:gd name="connsiteX7" fmla="*/ 1290838 w 1421562"/>
                <a:gd name="connsiteY7" fmla="*/ 364806 h 484633"/>
                <a:gd name="connsiteX8" fmla="*/ 1214195 w 1421562"/>
                <a:gd name="connsiteY8" fmla="*/ 365395 h 484633"/>
                <a:gd name="connsiteX9" fmla="*/ 1267359 w 1421562"/>
                <a:gd name="connsiteY9" fmla="*/ 484633 h 484633"/>
                <a:gd name="connsiteX10" fmla="*/ 1074919 w 1421562"/>
                <a:gd name="connsiteY10" fmla="*/ 367857 h 484633"/>
                <a:gd name="connsiteX11" fmla="*/ 142509 w 1421562"/>
                <a:gd name="connsiteY11" fmla="*/ 369127 h 484633"/>
                <a:gd name="connsiteX12" fmla="*/ 14342 w 1421562"/>
                <a:gd name="connsiteY12" fmla="*/ 253933 h 484633"/>
                <a:gd name="connsiteX13" fmla="*/ 0 w 1421562"/>
                <a:gd name="connsiteY13" fmla="*/ 182898 h 484633"/>
                <a:gd name="connsiteX14" fmla="*/ 14342 w 1421562"/>
                <a:gd name="connsiteY14" fmla="*/ 111862 h 484633"/>
                <a:gd name="connsiteX15" fmla="*/ 137803 w 1421562"/>
                <a:gd name="connsiteY15" fmla="*/ 4186 h 484633"/>
                <a:gd name="connsiteX16" fmla="*/ 1274365 w 1421562"/>
                <a:gd name="connsiteY16" fmla="*/ 0 h 484633"/>
                <a:gd name="connsiteX0" fmla="*/ 0 w 1421562"/>
                <a:gd name="connsiteY0" fmla="*/ 182897 h 484633"/>
                <a:gd name="connsiteX1" fmla="*/ 0 w 1421562"/>
                <a:gd name="connsiteY1" fmla="*/ 182898 h 484633"/>
                <a:gd name="connsiteX2" fmla="*/ 0 w 1421562"/>
                <a:gd name="connsiteY2" fmla="*/ 182898 h 484633"/>
                <a:gd name="connsiteX3" fmla="*/ 0 w 1421562"/>
                <a:gd name="connsiteY3" fmla="*/ 182897 h 484633"/>
                <a:gd name="connsiteX4" fmla="*/ 1274365 w 1421562"/>
                <a:gd name="connsiteY4" fmla="*/ 0 h 484633"/>
                <a:gd name="connsiteX5" fmla="*/ 1421562 w 1421562"/>
                <a:gd name="connsiteY5" fmla="*/ 182898 h 484633"/>
                <a:gd name="connsiteX6" fmla="*/ 1421561 w 1421562"/>
                <a:gd name="connsiteY6" fmla="*/ 182898 h 484633"/>
                <a:gd name="connsiteX7" fmla="*/ 1271992 w 1421562"/>
                <a:gd name="connsiteY7" fmla="*/ 361743 h 484633"/>
                <a:gd name="connsiteX8" fmla="*/ 1214195 w 1421562"/>
                <a:gd name="connsiteY8" fmla="*/ 365395 h 484633"/>
                <a:gd name="connsiteX9" fmla="*/ 1267359 w 1421562"/>
                <a:gd name="connsiteY9" fmla="*/ 484633 h 484633"/>
                <a:gd name="connsiteX10" fmla="*/ 1074919 w 1421562"/>
                <a:gd name="connsiteY10" fmla="*/ 367857 h 484633"/>
                <a:gd name="connsiteX11" fmla="*/ 142509 w 1421562"/>
                <a:gd name="connsiteY11" fmla="*/ 369127 h 484633"/>
                <a:gd name="connsiteX12" fmla="*/ 14342 w 1421562"/>
                <a:gd name="connsiteY12" fmla="*/ 253933 h 484633"/>
                <a:gd name="connsiteX13" fmla="*/ 0 w 1421562"/>
                <a:gd name="connsiteY13" fmla="*/ 182898 h 484633"/>
                <a:gd name="connsiteX14" fmla="*/ 14342 w 1421562"/>
                <a:gd name="connsiteY14" fmla="*/ 111862 h 484633"/>
                <a:gd name="connsiteX15" fmla="*/ 137803 w 1421562"/>
                <a:gd name="connsiteY15" fmla="*/ 4186 h 484633"/>
                <a:gd name="connsiteX16" fmla="*/ 1274365 w 1421562"/>
                <a:gd name="connsiteY16" fmla="*/ 0 h 484633"/>
                <a:gd name="connsiteX0" fmla="*/ 0 w 1421562"/>
                <a:gd name="connsiteY0" fmla="*/ 182897 h 484633"/>
                <a:gd name="connsiteX1" fmla="*/ 0 w 1421562"/>
                <a:gd name="connsiteY1" fmla="*/ 182898 h 484633"/>
                <a:gd name="connsiteX2" fmla="*/ 0 w 1421562"/>
                <a:gd name="connsiteY2" fmla="*/ 182898 h 484633"/>
                <a:gd name="connsiteX3" fmla="*/ 0 w 1421562"/>
                <a:gd name="connsiteY3" fmla="*/ 182897 h 484633"/>
                <a:gd name="connsiteX4" fmla="*/ 1274365 w 1421562"/>
                <a:gd name="connsiteY4" fmla="*/ 0 h 484633"/>
                <a:gd name="connsiteX5" fmla="*/ 1421562 w 1421562"/>
                <a:gd name="connsiteY5" fmla="*/ 182898 h 484633"/>
                <a:gd name="connsiteX6" fmla="*/ 1421561 w 1421562"/>
                <a:gd name="connsiteY6" fmla="*/ 182898 h 484633"/>
                <a:gd name="connsiteX7" fmla="*/ 1271992 w 1421562"/>
                <a:gd name="connsiteY7" fmla="*/ 361743 h 484633"/>
                <a:gd name="connsiteX8" fmla="*/ 1214195 w 1421562"/>
                <a:gd name="connsiteY8" fmla="*/ 365395 h 484633"/>
                <a:gd name="connsiteX9" fmla="*/ 1267359 w 1421562"/>
                <a:gd name="connsiteY9" fmla="*/ 484633 h 484633"/>
                <a:gd name="connsiteX10" fmla="*/ 1133676 w 1421562"/>
                <a:gd name="connsiteY10" fmla="*/ 354080 h 484633"/>
                <a:gd name="connsiteX11" fmla="*/ 142509 w 1421562"/>
                <a:gd name="connsiteY11" fmla="*/ 369127 h 484633"/>
                <a:gd name="connsiteX12" fmla="*/ 14342 w 1421562"/>
                <a:gd name="connsiteY12" fmla="*/ 253933 h 484633"/>
                <a:gd name="connsiteX13" fmla="*/ 0 w 1421562"/>
                <a:gd name="connsiteY13" fmla="*/ 182898 h 484633"/>
                <a:gd name="connsiteX14" fmla="*/ 14342 w 1421562"/>
                <a:gd name="connsiteY14" fmla="*/ 111862 h 484633"/>
                <a:gd name="connsiteX15" fmla="*/ 137803 w 1421562"/>
                <a:gd name="connsiteY15" fmla="*/ 4186 h 484633"/>
                <a:gd name="connsiteX16" fmla="*/ 1274365 w 1421562"/>
                <a:gd name="connsiteY16" fmla="*/ 0 h 484633"/>
                <a:gd name="connsiteX0" fmla="*/ 0 w 1421562"/>
                <a:gd name="connsiteY0" fmla="*/ 182897 h 484633"/>
                <a:gd name="connsiteX1" fmla="*/ 0 w 1421562"/>
                <a:gd name="connsiteY1" fmla="*/ 182898 h 484633"/>
                <a:gd name="connsiteX2" fmla="*/ 0 w 1421562"/>
                <a:gd name="connsiteY2" fmla="*/ 182898 h 484633"/>
                <a:gd name="connsiteX3" fmla="*/ 0 w 1421562"/>
                <a:gd name="connsiteY3" fmla="*/ 182897 h 484633"/>
                <a:gd name="connsiteX4" fmla="*/ 1274365 w 1421562"/>
                <a:gd name="connsiteY4" fmla="*/ 0 h 484633"/>
                <a:gd name="connsiteX5" fmla="*/ 1421562 w 1421562"/>
                <a:gd name="connsiteY5" fmla="*/ 182898 h 484633"/>
                <a:gd name="connsiteX6" fmla="*/ 1421561 w 1421562"/>
                <a:gd name="connsiteY6" fmla="*/ 182898 h 484633"/>
                <a:gd name="connsiteX7" fmla="*/ 1271992 w 1421562"/>
                <a:gd name="connsiteY7" fmla="*/ 361743 h 484633"/>
                <a:gd name="connsiteX8" fmla="*/ 1214195 w 1421562"/>
                <a:gd name="connsiteY8" fmla="*/ 365395 h 484633"/>
                <a:gd name="connsiteX9" fmla="*/ 1267359 w 1421562"/>
                <a:gd name="connsiteY9" fmla="*/ 484633 h 484633"/>
                <a:gd name="connsiteX10" fmla="*/ 1133714 w 1421562"/>
                <a:gd name="connsiteY10" fmla="*/ 360634 h 484633"/>
                <a:gd name="connsiteX11" fmla="*/ 142509 w 1421562"/>
                <a:gd name="connsiteY11" fmla="*/ 369127 h 484633"/>
                <a:gd name="connsiteX12" fmla="*/ 14342 w 1421562"/>
                <a:gd name="connsiteY12" fmla="*/ 253933 h 484633"/>
                <a:gd name="connsiteX13" fmla="*/ 0 w 1421562"/>
                <a:gd name="connsiteY13" fmla="*/ 182898 h 484633"/>
                <a:gd name="connsiteX14" fmla="*/ 14342 w 1421562"/>
                <a:gd name="connsiteY14" fmla="*/ 111862 h 484633"/>
                <a:gd name="connsiteX15" fmla="*/ 137803 w 1421562"/>
                <a:gd name="connsiteY15" fmla="*/ 4186 h 484633"/>
                <a:gd name="connsiteX16" fmla="*/ 1274365 w 1421562"/>
                <a:gd name="connsiteY16" fmla="*/ 0 h 484633"/>
                <a:gd name="connsiteX0" fmla="*/ 0 w 1421562"/>
                <a:gd name="connsiteY0" fmla="*/ 182897 h 484633"/>
                <a:gd name="connsiteX1" fmla="*/ 0 w 1421562"/>
                <a:gd name="connsiteY1" fmla="*/ 182898 h 484633"/>
                <a:gd name="connsiteX2" fmla="*/ 0 w 1421562"/>
                <a:gd name="connsiteY2" fmla="*/ 182898 h 484633"/>
                <a:gd name="connsiteX3" fmla="*/ 0 w 1421562"/>
                <a:gd name="connsiteY3" fmla="*/ 182897 h 484633"/>
                <a:gd name="connsiteX4" fmla="*/ 1274365 w 1421562"/>
                <a:gd name="connsiteY4" fmla="*/ 0 h 484633"/>
                <a:gd name="connsiteX5" fmla="*/ 1421562 w 1421562"/>
                <a:gd name="connsiteY5" fmla="*/ 182898 h 484633"/>
                <a:gd name="connsiteX6" fmla="*/ 1421561 w 1421562"/>
                <a:gd name="connsiteY6" fmla="*/ 182898 h 484633"/>
                <a:gd name="connsiteX7" fmla="*/ 1271992 w 1421562"/>
                <a:gd name="connsiteY7" fmla="*/ 361743 h 484633"/>
                <a:gd name="connsiteX8" fmla="*/ 1214195 w 1421562"/>
                <a:gd name="connsiteY8" fmla="*/ 365395 h 484633"/>
                <a:gd name="connsiteX9" fmla="*/ 1267359 w 1421562"/>
                <a:gd name="connsiteY9" fmla="*/ 484633 h 484633"/>
                <a:gd name="connsiteX10" fmla="*/ 1133714 w 1421562"/>
                <a:gd name="connsiteY10" fmla="*/ 360634 h 484633"/>
                <a:gd name="connsiteX11" fmla="*/ 142509 w 1421562"/>
                <a:gd name="connsiteY11" fmla="*/ 369127 h 484633"/>
                <a:gd name="connsiteX12" fmla="*/ 14342 w 1421562"/>
                <a:gd name="connsiteY12" fmla="*/ 253933 h 484633"/>
                <a:gd name="connsiteX13" fmla="*/ 0 w 1421562"/>
                <a:gd name="connsiteY13" fmla="*/ 182898 h 484633"/>
                <a:gd name="connsiteX14" fmla="*/ 11307 w 1421562"/>
                <a:gd name="connsiteY14" fmla="*/ 105751 h 484633"/>
                <a:gd name="connsiteX15" fmla="*/ 137803 w 1421562"/>
                <a:gd name="connsiteY15" fmla="*/ 4186 h 484633"/>
                <a:gd name="connsiteX16" fmla="*/ 1274365 w 1421562"/>
                <a:gd name="connsiteY16" fmla="*/ 0 h 484633"/>
                <a:gd name="connsiteX0" fmla="*/ 0 w 1421562"/>
                <a:gd name="connsiteY0" fmla="*/ 182897 h 484633"/>
                <a:gd name="connsiteX1" fmla="*/ 0 w 1421562"/>
                <a:gd name="connsiteY1" fmla="*/ 182898 h 484633"/>
                <a:gd name="connsiteX2" fmla="*/ 0 w 1421562"/>
                <a:gd name="connsiteY2" fmla="*/ 182898 h 484633"/>
                <a:gd name="connsiteX3" fmla="*/ 0 w 1421562"/>
                <a:gd name="connsiteY3" fmla="*/ 182897 h 484633"/>
                <a:gd name="connsiteX4" fmla="*/ 1274365 w 1421562"/>
                <a:gd name="connsiteY4" fmla="*/ 0 h 484633"/>
                <a:gd name="connsiteX5" fmla="*/ 1421562 w 1421562"/>
                <a:gd name="connsiteY5" fmla="*/ 182898 h 484633"/>
                <a:gd name="connsiteX6" fmla="*/ 1421561 w 1421562"/>
                <a:gd name="connsiteY6" fmla="*/ 182898 h 484633"/>
                <a:gd name="connsiteX7" fmla="*/ 1271992 w 1421562"/>
                <a:gd name="connsiteY7" fmla="*/ 361743 h 484633"/>
                <a:gd name="connsiteX8" fmla="*/ 1214195 w 1421562"/>
                <a:gd name="connsiteY8" fmla="*/ 365395 h 484633"/>
                <a:gd name="connsiteX9" fmla="*/ 1267359 w 1421562"/>
                <a:gd name="connsiteY9" fmla="*/ 484633 h 484633"/>
                <a:gd name="connsiteX10" fmla="*/ 1133714 w 1421562"/>
                <a:gd name="connsiteY10" fmla="*/ 360634 h 484633"/>
                <a:gd name="connsiteX11" fmla="*/ 142509 w 1421562"/>
                <a:gd name="connsiteY11" fmla="*/ 369127 h 484633"/>
                <a:gd name="connsiteX12" fmla="*/ 14342 w 1421562"/>
                <a:gd name="connsiteY12" fmla="*/ 253933 h 484633"/>
                <a:gd name="connsiteX13" fmla="*/ 0 w 1421562"/>
                <a:gd name="connsiteY13" fmla="*/ 182898 h 484633"/>
                <a:gd name="connsiteX14" fmla="*/ 11307 w 1421562"/>
                <a:gd name="connsiteY14" fmla="*/ 105751 h 484633"/>
                <a:gd name="connsiteX15" fmla="*/ 137803 w 1421562"/>
                <a:gd name="connsiteY15" fmla="*/ 4186 h 484633"/>
                <a:gd name="connsiteX16" fmla="*/ 1274365 w 1421562"/>
                <a:gd name="connsiteY16" fmla="*/ 0 h 484633"/>
                <a:gd name="connsiteX0" fmla="*/ 0 w 1421562"/>
                <a:gd name="connsiteY0" fmla="*/ 182897 h 484633"/>
                <a:gd name="connsiteX1" fmla="*/ 0 w 1421562"/>
                <a:gd name="connsiteY1" fmla="*/ 182898 h 484633"/>
                <a:gd name="connsiteX2" fmla="*/ 0 w 1421562"/>
                <a:gd name="connsiteY2" fmla="*/ 182898 h 484633"/>
                <a:gd name="connsiteX3" fmla="*/ 0 w 1421562"/>
                <a:gd name="connsiteY3" fmla="*/ 182897 h 484633"/>
                <a:gd name="connsiteX4" fmla="*/ 1274365 w 1421562"/>
                <a:gd name="connsiteY4" fmla="*/ 0 h 484633"/>
                <a:gd name="connsiteX5" fmla="*/ 1421562 w 1421562"/>
                <a:gd name="connsiteY5" fmla="*/ 182898 h 484633"/>
                <a:gd name="connsiteX6" fmla="*/ 1421561 w 1421562"/>
                <a:gd name="connsiteY6" fmla="*/ 182898 h 484633"/>
                <a:gd name="connsiteX7" fmla="*/ 1271992 w 1421562"/>
                <a:gd name="connsiteY7" fmla="*/ 361743 h 484633"/>
                <a:gd name="connsiteX8" fmla="*/ 1214195 w 1421562"/>
                <a:gd name="connsiteY8" fmla="*/ 365395 h 484633"/>
                <a:gd name="connsiteX9" fmla="*/ 1267359 w 1421562"/>
                <a:gd name="connsiteY9" fmla="*/ 484633 h 484633"/>
                <a:gd name="connsiteX10" fmla="*/ 1133714 w 1421562"/>
                <a:gd name="connsiteY10" fmla="*/ 360634 h 484633"/>
                <a:gd name="connsiteX11" fmla="*/ 142509 w 1421562"/>
                <a:gd name="connsiteY11" fmla="*/ 369127 h 484633"/>
                <a:gd name="connsiteX12" fmla="*/ 14342 w 1421562"/>
                <a:gd name="connsiteY12" fmla="*/ 253933 h 484633"/>
                <a:gd name="connsiteX13" fmla="*/ 0 w 1421562"/>
                <a:gd name="connsiteY13" fmla="*/ 182898 h 484633"/>
                <a:gd name="connsiteX14" fmla="*/ 11307 w 1421562"/>
                <a:gd name="connsiteY14" fmla="*/ 105751 h 484633"/>
                <a:gd name="connsiteX15" fmla="*/ 137803 w 1421562"/>
                <a:gd name="connsiteY15" fmla="*/ 4186 h 484633"/>
                <a:gd name="connsiteX16" fmla="*/ 1274365 w 1421562"/>
                <a:gd name="connsiteY16" fmla="*/ 0 h 484633"/>
                <a:gd name="connsiteX0" fmla="*/ 0 w 1421562"/>
                <a:gd name="connsiteY0" fmla="*/ 182897 h 484633"/>
                <a:gd name="connsiteX1" fmla="*/ 0 w 1421562"/>
                <a:gd name="connsiteY1" fmla="*/ 182898 h 484633"/>
                <a:gd name="connsiteX2" fmla="*/ 0 w 1421562"/>
                <a:gd name="connsiteY2" fmla="*/ 182898 h 484633"/>
                <a:gd name="connsiteX3" fmla="*/ 0 w 1421562"/>
                <a:gd name="connsiteY3" fmla="*/ 182897 h 484633"/>
                <a:gd name="connsiteX4" fmla="*/ 1274365 w 1421562"/>
                <a:gd name="connsiteY4" fmla="*/ 0 h 484633"/>
                <a:gd name="connsiteX5" fmla="*/ 1421562 w 1421562"/>
                <a:gd name="connsiteY5" fmla="*/ 182898 h 484633"/>
                <a:gd name="connsiteX6" fmla="*/ 1421561 w 1421562"/>
                <a:gd name="connsiteY6" fmla="*/ 182898 h 484633"/>
                <a:gd name="connsiteX7" fmla="*/ 1271992 w 1421562"/>
                <a:gd name="connsiteY7" fmla="*/ 361743 h 484633"/>
                <a:gd name="connsiteX8" fmla="*/ 1214195 w 1421562"/>
                <a:gd name="connsiteY8" fmla="*/ 365395 h 484633"/>
                <a:gd name="connsiteX9" fmla="*/ 1267359 w 1421562"/>
                <a:gd name="connsiteY9" fmla="*/ 484633 h 484633"/>
                <a:gd name="connsiteX10" fmla="*/ 1133714 w 1421562"/>
                <a:gd name="connsiteY10" fmla="*/ 360634 h 484633"/>
                <a:gd name="connsiteX11" fmla="*/ 142509 w 1421562"/>
                <a:gd name="connsiteY11" fmla="*/ 369127 h 484633"/>
                <a:gd name="connsiteX12" fmla="*/ 14342 w 1421562"/>
                <a:gd name="connsiteY12" fmla="*/ 253933 h 484633"/>
                <a:gd name="connsiteX13" fmla="*/ 0 w 1421562"/>
                <a:gd name="connsiteY13" fmla="*/ 182898 h 484633"/>
                <a:gd name="connsiteX14" fmla="*/ 11307 w 1421562"/>
                <a:gd name="connsiteY14" fmla="*/ 105751 h 484633"/>
                <a:gd name="connsiteX15" fmla="*/ 137803 w 1421562"/>
                <a:gd name="connsiteY15" fmla="*/ 4186 h 484633"/>
                <a:gd name="connsiteX16" fmla="*/ 1274365 w 1421562"/>
                <a:gd name="connsiteY16" fmla="*/ 0 h 484633"/>
                <a:gd name="connsiteX0" fmla="*/ 0 w 1421562"/>
                <a:gd name="connsiteY0" fmla="*/ 182897 h 484633"/>
                <a:gd name="connsiteX1" fmla="*/ 0 w 1421562"/>
                <a:gd name="connsiteY1" fmla="*/ 182898 h 484633"/>
                <a:gd name="connsiteX2" fmla="*/ 0 w 1421562"/>
                <a:gd name="connsiteY2" fmla="*/ 182898 h 484633"/>
                <a:gd name="connsiteX3" fmla="*/ 0 w 1421562"/>
                <a:gd name="connsiteY3" fmla="*/ 182897 h 484633"/>
                <a:gd name="connsiteX4" fmla="*/ 1274365 w 1421562"/>
                <a:gd name="connsiteY4" fmla="*/ 0 h 484633"/>
                <a:gd name="connsiteX5" fmla="*/ 1421562 w 1421562"/>
                <a:gd name="connsiteY5" fmla="*/ 182898 h 484633"/>
                <a:gd name="connsiteX6" fmla="*/ 1421561 w 1421562"/>
                <a:gd name="connsiteY6" fmla="*/ 182898 h 484633"/>
                <a:gd name="connsiteX7" fmla="*/ 1271992 w 1421562"/>
                <a:gd name="connsiteY7" fmla="*/ 361743 h 484633"/>
                <a:gd name="connsiteX8" fmla="*/ 1214195 w 1421562"/>
                <a:gd name="connsiteY8" fmla="*/ 365395 h 484633"/>
                <a:gd name="connsiteX9" fmla="*/ 1267359 w 1421562"/>
                <a:gd name="connsiteY9" fmla="*/ 484633 h 484633"/>
                <a:gd name="connsiteX10" fmla="*/ 1133714 w 1421562"/>
                <a:gd name="connsiteY10" fmla="*/ 360634 h 484633"/>
                <a:gd name="connsiteX11" fmla="*/ 142509 w 1421562"/>
                <a:gd name="connsiteY11" fmla="*/ 369127 h 484633"/>
                <a:gd name="connsiteX12" fmla="*/ 14342 w 1421562"/>
                <a:gd name="connsiteY12" fmla="*/ 253933 h 484633"/>
                <a:gd name="connsiteX13" fmla="*/ 0 w 1421562"/>
                <a:gd name="connsiteY13" fmla="*/ 182898 h 484633"/>
                <a:gd name="connsiteX14" fmla="*/ 11307 w 1421562"/>
                <a:gd name="connsiteY14" fmla="*/ 105751 h 484633"/>
                <a:gd name="connsiteX15" fmla="*/ 137803 w 1421562"/>
                <a:gd name="connsiteY15" fmla="*/ 4186 h 484633"/>
                <a:gd name="connsiteX16" fmla="*/ 1274365 w 1421562"/>
                <a:gd name="connsiteY16" fmla="*/ 0 h 484633"/>
                <a:gd name="connsiteX0" fmla="*/ 0 w 1421562"/>
                <a:gd name="connsiteY0" fmla="*/ 182897 h 484633"/>
                <a:gd name="connsiteX1" fmla="*/ 0 w 1421562"/>
                <a:gd name="connsiteY1" fmla="*/ 182898 h 484633"/>
                <a:gd name="connsiteX2" fmla="*/ 0 w 1421562"/>
                <a:gd name="connsiteY2" fmla="*/ 182898 h 484633"/>
                <a:gd name="connsiteX3" fmla="*/ 0 w 1421562"/>
                <a:gd name="connsiteY3" fmla="*/ 182897 h 484633"/>
                <a:gd name="connsiteX4" fmla="*/ 1274365 w 1421562"/>
                <a:gd name="connsiteY4" fmla="*/ 0 h 484633"/>
                <a:gd name="connsiteX5" fmla="*/ 1421562 w 1421562"/>
                <a:gd name="connsiteY5" fmla="*/ 182898 h 484633"/>
                <a:gd name="connsiteX6" fmla="*/ 1421561 w 1421562"/>
                <a:gd name="connsiteY6" fmla="*/ 182898 h 484633"/>
                <a:gd name="connsiteX7" fmla="*/ 1271992 w 1421562"/>
                <a:gd name="connsiteY7" fmla="*/ 361743 h 484633"/>
                <a:gd name="connsiteX8" fmla="*/ 1246424 w 1421562"/>
                <a:gd name="connsiteY8" fmla="*/ 365036 h 484633"/>
                <a:gd name="connsiteX9" fmla="*/ 1267359 w 1421562"/>
                <a:gd name="connsiteY9" fmla="*/ 484633 h 484633"/>
                <a:gd name="connsiteX10" fmla="*/ 1133714 w 1421562"/>
                <a:gd name="connsiteY10" fmla="*/ 360634 h 484633"/>
                <a:gd name="connsiteX11" fmla="*/ 142509 w 1421562"/>
                <a:gd name="connsiteY11" fmla="*/ 369127 h 484633"/>
                <a:gd name="connsiteX12" fmla="*/ 14342 w 1421562"/>
                <a:gd name="connsiteY12" fmla="*/ 253933 h 484633"/>
                <a:gd name="connsiteX13" fmla="*/ 0 w 1421562"/>
                <a:gd name="connsiteY13" fmla="*/ 182898 h 484633"/>
                <a:gd name="connsiteX14" fmla="*/ 11307 w 1421562"/>
                <a:gd name="connsiteY14" fmla="*/ 105751 h 484633"/>
                <a:gd name="connsiteX15" fmla="*/ 137803 w 1421562"/>
                <a:gd name="connsiteY15" fmla="*/ 4186 h 484633"/>
                <a:gd name="connsiteX16" fmla="*/ 1274365 w 1421562"/>
                <a:gd name="connsiteY16" fmla="*/ 0 h 484633"/>
                <a:gd name="connsiteX0" fmla="*/ 0 w 1421562"/>
                <a:gd name="connsiteY0" fmla="*/ 182897 h 469728"/>
                <a:gd name="connsiteX1" fmla="*/ 0 w 1421562"/>
                <a:gd name="connsiteY1" fmla="*/ 182898 h 469728"/>
                <a:gd name="connsiteX2" fmla="*/ 0 w 1421562"/>
                <a:gd name="connsiteY2" fmla="*/ 182898 h 469728"/>
                <a:gd name="connsiteX3" fmla="*/ 0 w 1421562"/>
                <a:gd name="connsiteY3" fmla="*/ 182897 h 469728"/>
                <a:gd name="connsiteX4" fmla="*/ 1274365 w 1421562"/>
                <a:gd name="connsiteY4" fmla="*/ 0 h 469728"/>
                <a:gd name="connsiteX5" fmla="*/ 1421562 w 1421562"/>
                <a:gd name="connsiteY5" fmla="*/ 182898 h 469728"/>
                <a:gd name="connsiteX6" fmla="*/ 1421561 w 1421562"/>
                <a:gd name="connsiteY6" fmla="*/ 182898 h 469728"/>
                <a:gd name="connsiteX7" fmla="*/ 1271992 w 1421562"/>
                <a:gd name="connsiteY7" fmla="*/ 361743 h 469728"/>
                <a:gd name="connsiteX8" fmla="*/ 1246424 w 1421562"/>
                <a:gd name="connsiteY8" fmla="*/ 365036 h 469728"/>
                <a:gd name="connsiteX9" fmla="*/ 1318239 w 1421562"/>
                <a:gd name="connsiteY9" fmla="*/ 469728 h 469728"/>
                <a:gd name="connsiteX10" fmla="*/ 1133714 w 1421562"/>
                <a:gd name="connsiteY10" fmla="*/ 360634 h 469728"/>
                <a:gd name="connsiteX11" fmla="*/ 142509 w 1421562"/>
                <a:gd name="connsiteY11" fmla="*/ 369127 h 469728"/>
                <a:gd name="connsiteX12" fmla="*/ 14342 w 1421562"/>
                <a:gd name="connsiteY12" fmla="*/ 253933 h 469728"/>
                <a:gd name="connsiteX13" fmla="*/ 0 w 1421562"/>
                <a:gd name="connsiteY13" fmla="*/ 182898 h 469728"/>
                <a:gd name="connsiteX14" fmla="*/ 11307 w 1421562"/>
                <a:gd name="connsiteY14" fmla="*/ 105751 h 469728"/>
                <a:gd name="connsiteX15" fmla="*/ 137803 w 1421562"/>
                <a:gd name="connsiteY15" fmla="*/ 4186 h 469728"/>
                <a:gd name="connsiteX16" fmla="*/ 1274365 w 1421562"/>
                <a:gd name="connsiteY16" fmla="*/ 0 h 469728"/>
                <a:gd name="connsiteX0" fmla="*/ 0 w 1421562"/>
                <a:gd name="connsiteY0" fmla="*/ 182897 h 449398"/>
                <a:gd name="connsiteX1" fmla="*/ 0 w 1421562"/>
                <a:gd name="connsiteY1" fmla="*/ 182898 h 449398"/>
                <a:gd name="connsiteX2" fmla="*/ 0 w 1421562"/>
                <a:gd name="connsiteY2" fmla="*/ 182898 h 449398"/>
                <a:gd name="connsiteX3" fmla="*/ 0 w 1421562"/>
                <a:gd name="connsiteY3" fmla="*/ 182897 h 449398"/>
                <a:gd name="connsiteX4" fmla="*/ 1274365 w 1421562"/>
                <a:gd name="connsiteY4" fmla="*/ 0 h 449398"/>
                <a:gd name="connsiteX5" fmla="*/ 1421562 w 1421562"/>
                <a:gd name="connsiteY5" fmla="*/ 182898 h 449398"/>
                <a:gd name="connsiteX6" fmla="*/ 1421561 w 1421562"/>
                <a:gd name="connsiteY6" fmla="*/ 182898 h 449398"/>
                <a:gd name="connsiteX7" fmla="*/ 1271992 w 1421562"/>
                <a:gd name="connsiteY7" fmla="*/ 361743 h 449398"/>
                <a:gd name="connsiteX8" fmla="*/ 1246424 w 1421562"/>
                <a:gd name="connsiteY8" fmla="*/ 365036 h 449398"/>
                <a:gd name="connsiteX9" fmla="*/ 1304626 w 1421562"/>
                <a:gd name="connsiteY9" fmla="*/ 449398 h 449398"/>
                <a:gd name="connsiteX10" fmla="*/ 1133714 w 1421562"/>
                <a:gd name="connsiteY10" fmla="*/ 360634 h 449398"/>
                <a:gd name="connsiteX11" fmla="*/ 142509 w 1421562"/>
                <a:gd name="connsiteY11" fmla="*/ 369127 h 449398"/>
                <a:gd name="connsiteX12" fmla="*/ 14342 w 1421562"/>
                <a:gd name="connsiteY12" fmla="*/ 253933 h 449398"/>
                <a:gd name="connsiteX13" fmla="*/ 0 w 1421562"/>
                <a:gd name="connsiteY13" fmla="*/ 182898 h 449398"/>
                <a:gd name="connsiteX14" fmla="*/ 11307 w 1421562"/>
                <a:gd name="connsiteY14" fmla="*/ 105751 h 449398"/>
                <a:gd name="connsiteX15" fmla="*/ 137803 w 1421562"/>
                <a:gd name="connsiteY15" fmla="*/ 4186 h 449398"/>
                <a:gd name="connsiteX16" fmla="*/ 1274365 w 1421562"/>
                <a:gd name="connsiteY16" fmla="*/ 0 h 449398"/>
                <a:gd name="connsiteX0" fmla="*/ 0 w 1421562"/>
                <a:gd name="connsiteY0" fmla="*/ 182897 h 449398"/>
                <a:gd name="connsiteX1" fmla="*/ 0 w 1421562"/>
                <a:gd name="connsiteY1" fmla="*/ 182898 h 449398"/>
                <a:gd name="connsiteX2" fmla="*/ 0 w 1421562"/>
                <a:gd name="connsiteY2" fmla="*/ 182898 h 449398"/>
                <a:gd name="connsiteX3" fmla="*/ 0 w 1421562"/>
                <a:gd name="connsiteY3" fmla="*/ 182897 h 449398"/>
                <a:gd name="connsiteX4" fmla="*/ 1274365 w 1421562"/>
                <a:gd name="connsiteY4" fmla="*/ 0 h 449398"/>
                <a:gd name="connsiteX5" fmla="*/ 1421562 w 1421562"/>
                <a:gd name="connsiteY5" fmla="*/ 182898 h 449398"/>
                <a:gd name="connsiteX6" fmla="*/ 1421561 w 1421562"/>
                <a:gd name="connsiteY6" fmla="*/ 182898 h 449398"/>
                <a:gd name="connsiteX7" fmla="*/ 1271992 w 1421562"/>
                <a:gd name="connsiteY7" fmla="*/ 361743 h 449398"/>
                <a:gd name="connsiteX8" fmla="*/ 1246424 w 1421562"/>
                <a:gd name="connsiteY8" fmla="*/ 365036 h 449398"/>
                <a:gd name="connsiteX9" fmla="*/ 1304626 w 1421562"/>
                <a:gd name="connsiteY9" fmla="*/ 449398 h 449398"/>
                <a:gd name="connsiteX10" fmla="*/ 1138967 w 1421562"/>
                <a:gd name="connsiteY10" fmla="*/ 361600 h 449398"/>
                <a:gd name="connsiteX11" fmla="*/ 142509 w 1421562"/>
                <a:gd name="connsiteY11" fmla="*/ 369127 h 449398"/>
                <a:gd name="connsiteX12" fmla="*/ 14342 w 1421562"/>
                <a:gd name="connsiteY12" fmla="*/ 253933 h 449398"/>
                <a:gd name="connsiteX13" fmla="*/ 0 w 1421562"/>
                <a:gd name="connsiteY13" fmla="*/ 182898 h 449398"/>
                <a:gd name="connsiteX14" fmla="*/ 11307 w 1421562"/>
                <a:gd name="connsiteY14" fmla="*/ 105751 h 449398"/>
                <a:gd name="connsiteX15" fmla="*/ 137803 w 1421562"/>
                <a:gd name="connsiteY15" fmla="*/ 4186 h 449398"/>
                <a:gd name="connsiteX16" fmla="*/ 1274365 w 1421562"/>
                <a:gd name="connsiteY16" fmla="*/ 0 h 449398"/>
                <a:gd name="connsiteX0" fmla="*/ 0 w 1421562"/>
                <a:gd name="connsiteY0" fmla="*/ 182897 h 449398"/>
                <a:gd name="connsiteX1" fmla="*/ 0 w 1421562"/>
                <a:gd name="connsiteY1" fmla="*/ 182898 h 449398"/>
                <a:gd name="connsiteX2" fmla="*/ 0 w 1421562"/>
                <a:gd name="connsiteY2" fmla="*/ 182898 h 449398"/>
                <a:gd name="connsiteX3" fmla="*/ 0 w 1421562"/>
                <a:gd name="connsiteY3" fmla="*/ 182897 h 449398"/>
                <a:gd name="connsiteX4" fmla="*/ 1274365 w 1421562"/>
                <a:gd name="connsiteY4" fmla="*/ 0 h 449398"/>
                <a:gd name="connsiteX5" fmla="*/ 1421562 w 1421562"/>
                <a:gd name="connsiteY5" fmla="*/ 182898 h 449398"/>
                <a:gd name="connsiteX6" fmla="*/ 1421561 w 1421562"/>
                <a:gd name="connsiteY6" fmla="*/ 182898 h 449398"/>
                <a:gd name="connsiteX7" fmla="*/ 1271992 w 1421562"/>
                <a:gd name="connsiteY7" fmla="*/ 361743 h 449398"/>
                <a:gd name="connsiteX8" fmla="*/ 1246424 w 1421562"/>
                <a:gd name="connsiteY8" fmla="*/ 365036 h 449398"/>
                <a:gd name="connsiteX9" fmla="*/ 1304626 w 1421562"/>
                <a:gd name="connsiteY9" fmla="*/ 449398 h 449398"/>
                <a:gd name="connsiteX10" fmla="*/ 1138967 w 1421562"/>
                <a:gd name="connsiteY10" fmla="*/ 361600 h 449398"/>
                <a:gd name="connsiteX11" fmla="*/ 142509 w 1421562"/>
                <a:gd name="connsiteY11" fmla="*/ 369127 h 449398"/>
                <a:gd name="connsiteX12" fmla="*/ 14342 w 1421562"/>
                <a:gd name="connsiteY12" fmla="*/ 253933 h 449398"/>
                <a:gd name="connsiteX13" fmla="*/ 4497 w 1421562"/>
                <a:gd name="connsiteY13" fmla="*/ 182848 h 449398"/>
                <a:gd name="connsiteX14" fmla="*/ 11307 w 1421562"/>
                <a:gd name="connsiteY14" fmla="*/ 105751 h 449398"/>
                <a:gd name="connsiteX15" fmla="*/ 137803 w 1421562"/>
                <a:gd name="connsiteY15" fmla="*/ 4186 h 449398"/>
                <a:gd name="connsiteX16" fmla="*/ 1274365 w 1421562"/>
                <a:gd name="connsiteY16" fmla="*/ 0 h 449398"/>
                <a:gd name="connsiteX0" fmla="*/ 0 w 1421562"/>
                <a:gd name="connsiteY0" fmla="*/ 182897 h 449398"/>
                <a:gd name="connsiteX1" fmla="*/ 0 w 1421562"/>
                <a:gd name="connsiteY1" fmla="*/ 182898 h 449398"/>
                <a:gd name="connsiteX2" fmla="*/ 0 w 1421562"/>
                <a:gd name="connsiteY2" fmla="*/ 182898 h 449398"/>
                <a:gd name="connsiteX3" fmla="*/ 0 w 1421562"/>
                <a:gd name="connsiteY3" fmla="*/ 182897 h 449398"/>
                <a:gd name="connsiteX4" fmla="*/ 1274365 w 1421562"/>
                <a:gd name="connsiteY4" fmla="*/ 0 h 449398"/>
                <a:gd name="connsiteX5" fmla="*/ 1421562 w 1421562"/>
                <a:gd name="connsiteY5" fmla="*/ 182898 h 449398"/>
                <a:gd name="connsiteX6" fmla="*/ 1421561 w 1421562"/>
                <a:gd name="connsiteY6" fmla="*/ 182898 h 449398"/>
                <a:gd name="connsiteX7" fmla="*/ 1271992 w 1421562"/>
                <a:gd name="connsiteY7" fmla="*/ 361743 h 449398"/>
                <a:gd name="connsiteX8" fmla="*/ 1246424 w 1421562"/>
                <a:gd name="connsiteY8" fmla="*/ 365036 h 449398"/>
                <a:gd name="connsiteX9" fmla="*/ 1304626 w 1421562"/>
                <a:gd name="connsiteY9" fmla="*/ 449398 h 449398"/>
                <a:gd name="connsiteX10" fmla="*/ 1138967 w 1421562"/>
                <a:gd name="connsiteY10" fmla="*/ 361600 h 449398"/>
                <a:gd name="connsiteX11" fmla="*/ 142509 w 1421562"/>
                <a:gd name="connsiteY11" fmla="*/ 369127 h 449398"/>
                <a:gd name="connsiteX12" fmla="*/ 14342 w 1421562"/>
                <a:gd name="connsiteY12" fmla="*/ 253933 h 449398"/>
                <a:gd name="connsiteX13" fmla="*/ 2249 w 1421562"/>
                <a:gd name="connsiteY13" fmla="*/ 182873 h 449398"/>
                <a:gd name="connsiteX14" fmla="*/ 11307 w 1421562"/>
                <a:gd name="connsiteY14" fmla="*/ 105751 h 449398"/>
                <a:gd name="connsiteX15" fmla="*/ 137803 w 1421562"/>
                <a:gd name="connsiteY15" fmla="*/ 4186 h 449398"/>
                <a:gd name="connsiteX16" fmla="*/ 1274365 w 1421562"/>
                <a:gd name="connsiteY16" fmla="*/ 0 h 449398"/>
                <a:gd name="connsiteX0" fmla="*/ 0 w 1421562"/>
                <a:gd name="connsiteY0" fmla="*/ 182897 h 449398"/>
                <a:gd name="connsiteX1" fmla="*/ 0 w 1421562"/>
                <a:gd name="connsiteY1" fmla="*/ 182898 h 449398"/>
                <a:gd name="connsiteX2" fmla="*/ 0 w 1421562"/>
                <a:gd name="connsiteY2" fmla="*/ 182898 h 449398"/>
                <a:gd name="connsiteX3" fmla="*/ 0 w 1421562"/>
                <a:gd name="connsiteY3" fmla="*/ 182897 h 449398"/>
                <a:gd name="connsiteX4" fmla="*/ 1274365 w 1421562"/>
                <a:gd name="connsiteY4" fmla="*/ 0 h 449398"/>
                <a:gd name="connsiteX5" fmla="*/ 1421562 w 1421562"/>
                <a:gd name="connsiteY5" fmla="*/ 182898 h 449398"/>
                <a:gd name="connsiteX6" fmla="*/ 1421561 w 1421562"/>
                <a:gd name="connsiteY6" fmla="*/ 182898 h 449398"/>
                <a:gd name="connsiteX7" fmla="*/ 1271992 w 1421562"/>
                <a:gd name="connsiteY7" fmla="*/ 361743 h 449398"/>
                <a:gd name="connsiteX8" fmla="*/ 1246424 w 1421562"/>
                <a:gd name="connsiteY8" fmla="*/ 365036 h 449398"/>
                <a:gd name="connsiteX9" fmla="*/ 1304626 w 1421562"/>
                <a:gd name="connsiteY9" fmla="*/ 449398 h 449398"/>
                <a:gd name="connsiteX10" fmla="*/ 1138967 w 1421562"/>
                <a:gd name="connsiteY10" fmla="*/ 361600 h 449398"/>
                <a:gd name="connsiteX11" fmla="*/ 142444 w 1421562"/>
                <a:gd name="connsiteY11" fmla="*/ 358203 h 449398"/>
                <a:gd name="connsiteX12" fmla="*/ 14342 w 1421562"/>
                <a:gd name="connsiteY12" fmla="*/ 253933 h 449398"/>
                <a:gd name="connsiteX13" fmla="*/ 2249 w 1421562"/>
                <a:gd name="connsiteY13" fmla="*/ 182873 h 449398"/>
                <a:gd name="connsiteX14" fmla="*/ 11307 w 1421562"/>
                <a:gd name="connsiteY14" fmla="*/ 105751 h 449398"/>
                <a:gd name="connsiteX15" fmla="*/ 137803 w 1421562"/>
                <a:gd name="connsiteY15" fmla="*/ 4186 h 449398"/>
                <a:gd name="connsiteX16" fmla="*/ 1274365 w 1421562"/>
                <a:gd name="connsiteY16" fmla="*/ 0 h 449398"/>
                <a:gd name="connsiteX0" fmla="*/ 0 w 1421562"/>
                <a:gd name="connsiteY0" fmla="*/ 182897 h 449398"/>
                <a:gd name="connsiteX1" fmla="*/ 0 w 1421562"/>
                <a:gd name="connsiteY1" fmla="*/ 182898 h 449398"/>
                <a:gd name="connsiteX2" fmla="*/ 0 w 1421562"/>
                <a:gd name="connsiteY2" fmla="*/ 182898 h 449398"/>
                <a:gd name="connsiteX3" fmla="*/ 0 w 1421562"/>
                <a:gd name="connsiteY3" fmla="*/ 182897 h 449398"/>
                <a:gd name="connsiteX4" fmla="*/ 1274365 w 1421562"/>
                <a:gd name="connsiteY4" fmla="*/ 0 h 449398"/>
                <a:gd name="connsiteX5" fmla="*/ 1421562 w 1421562"/>
                <a:gd name="connsiteY5" fmla="*/ 182898 h 449398"/>
                <a:gd name="connsiteX6" fmla="*/ 1421561 w 1421562"/>
                <a:gd name="connsiteY6" fmla="*/ 182898 h 449398"/>
                <a:gd name="connsiteX7" fmla="*/ 1271992 w 1421562"/>
                <a:gd name="connsiteY7" fmla="*/ 361743 h 449398"/>
                <a:gd name="connsiteX8" fmla="*/ 1246424 w 1421562"/>
                <a:gd name="connsiteY8" fmla="*/ 365036 h 449398"/>
                <a:gd name="connsiteX9" fmla="*/ 1304626 w 1421562"/>
                <a:gd name="connsiteY9" fmla="*/ 449398 h 449398"/>
                <a:gd name="connsiteX10" fmla="*/ 1138967 w 1421562"/>
                <a:gd name="connsiteY10" fmla="*/ 361600 h 449398"/>
                <a:gd name="connsiteX11" fmla="*/ 142444 w 1421562"/>
                <a:gd name="connsiteY11" fmla="*/ 358203 h 449398"/>
                <a:gd name="connsiteX12" fmla="*/ 14342 w 1421562"/>
                <a:gd name="connsiteY12" fmla="*/ 253933 h 449398"/>
                <a:gd name="connsiteX13" fmla="*/ 2249 w 1421562"/>
                <a:gd name="connsiteY13" fmla="*/ 182873 h 449398"/>
                <a:gd name="connsiteX14" fmla="*/ 11307 w 1421562"/>
                <a:gd name="connsiteY14" fmla="*/ 105751 h 449398"/>
                <a:gd name="connsiteX15" fmla="*/ 137803 w 1421562"/>
                <a:gd name="connsiteY15" fmla="*/ 4186 h 449398"/>
                <a:gd name="connsiteX16" fmla="*/ 1274365 w 1421562"/>
                <a:gd name="connsiteY16" fmla="*/ 0 h 449398"/>
                <a:gd name="connsiteX0" fmla="*/ 0 w 1421562"/>
                <a:gd name="connsiteY0" fmla="*/ 182897 h 449398"/>
                <a:gd name="connsiteX1" fmla="*/ 0 w 1421562"/>
                <a:gd name="connsiteY1" fmla="*/ 182898 h 449398"/>
                <a:gd name="connsiteX2" fmla="*/ 0 w 1421562"/>
                <a:gd name="connsiteY2" fmla="*/ 182898 h 449398"/>
                <a:gd name="connsiteX3" fmla="*/ 0 w 1421562"/>
                <a:gd name="connsiteY3" fmla="*/ 182897 h 449398"/>
                <a:gd name="connsiteX4" fmla="*/ 1274365 w 1421562"/>
                <a:gd name="connsiteY4" fmla="*/ 0 h 449398"/>
                <a:gd name="connsiteX5" fmla="*/ 1421562 w 1421562"/>
                <a:gd name="connsiteY5" fmla="*/ 182898 h 449398"/>
                <a:gd name="connsiteX6" fmla="*/ 1421561 w 1421562"/>
                <a:gd name="connsiteY6" fmla="*/ 182898 h 449398"/>
                <a:gd name="connsiteX7" fmla="*/ 1271992 w 1421562"/>
                <a:gd name="connsiteY7" fmla="*/ 361743 h 449398"/>
                <a:gd name="connsiteX8" fmla="*/ 1246424 w 1421562"/>
                <a:gd name="connsiteY8" fmla="*/ 365036 h 449398"/>
                <a:gd name="connsiteX9" fmla="*/ 1304626 w 1421562"/>
                <a:gd name="connsiteY9" fmla="*/ 449398 h 449398"/>
                <a:gd name="connsiteX10" fmla="*/ 1138967 w 1421562"/>
                <a:gd name="connsiteY10" fmla="*/ 361600 h 449398"/>
                <a:gd name="connsiteX11" fmla="*/ 142444 w 1421562"/>
                <a:gd name="connsiteY11" fmla="*/ 358203 h 449398"/>
                <a:gd name="connsiteX12" fmla="*/ 14342 w 1421562"/>
                <a:gd name="connsiteY12" fmla="*/ 253933 h 449398"/>
                <a:gd name="connsiteX13" fmla="*/ 2249 w 1421562"/>
                <a:gd name="connsiteY13" fmla="*/ 182873 h 449398"/>
                <a:gd name="connsiteX14" fmla="*/ 11307 w 1421562"/>
                <a:gd name="connsiteY14" fmla="*/ 105751 h 449398"/>
                <a:gd name="connsiteX15" fmla="*/ 137803 w 1421562"/>
                <a:gd name="connsiteY15" fmla="*/ 4186 h 449398"/>
                <a:gd name="connsiteX16" fmla="*/ 1274365 w 1421562"/>
                <a:gd name="connsiteY16" fmla="*/ 0 h 449398"/>
                <a:gd name="connsiteX0" fmla="*/ 0 w 1421562"/>
                <a:gd name="connsiteY0" fmla="*/ 182897 h 397785"/>
                <a:gd name="connsiteX1" fmla="*/ 0 w 1421562"/>
                <a:gd name="connsiteY1" fmla="*/ 182898 h 397785"/>
                <a:gd name="connsiteX2" fmla="*/ 0 w 1421562"/>
                <a:gd name="connsiteY2" fmla="*/ 182898 h 397785"/>
                <a:gd name="connsiteX3" fmla="*/ 0 w 1421562"/>
                <a:gd name="connsiteY3" fmla="*/ 182897 h 397785"/>
                <a:gd name="connsiteX4" fmla="*/ 1274365 w 1421562"/>
                <a:gd name="connsiteY4" fmla="*/ 0 h 397785"/>
                <a:gd name="connsiteX5" fmla="*/ 1421562 w 1421562"/>
                <a:gd name="connsiteY5" fmla="*/ 182898 h 397785"/>
                <a:gd name="connsiteX6" fmla="*/ 1421561 w 1421562"/>
                <a:gd name="connsiteY6" fmla="*/ 182898 h 397785"/>
                <a:gd name="connsiteX7" fmla="*/ 1271992 w 1421562"/>
                <a:gd name="connsiteY7" fmla="*/ 361743 h 397785"/>
                <a:gd name="connsiteX8" fmla="*/ 1246424 w 1421562"/>
                <a:gd name="connsiteY8" fmla="*/ 365036 h 397785"/>
                <a:gd name="connsiteX9" fmla="*/ 1205883 w 1421562"/>
                <a:gd name="connsiteY9" fmla="*/ 397785 h 397785"/>
                <a:gd name="connsiteX10" fmla="*/ 1138967 w 1421562"/>
                <a:gd name="connsiteY10" fmla="*/ 361600 h 397785"/>
                <a:gd name="connsiteX11" fmla="*/ 142444 w 1421562"/>
                <a:gd name="connsiteY11" fmla="*/ 358203 h 397785"/>
                <a:gd name="connsiteX12" fmla="*/ 14342 w 1421562"/>
                <a:gd name="connsiteY12" fmla="*/ 253933 h 397785"/>
                <a:gd name="connsiteX13" fmla="*/ 2249 w 1421562"/>
                <a:gd name="connsiteY13" fmla="*/ 182873 h 397785"/>
                <a:gd name="connsiteX14" fmla="*/ 11307 w 1421562"/>
                <a:gd name="connsiteY14" fmla="*/ 105751 h 397785"/>
                <a:gd name="connsiteX15" fmla="*/ 137803 w 1421562"/>
                <a:gd name="connsiteY15" fmla="*/ 4186 h 397785"/>
                <a:gd name="connsiteX16" fmla="*/ 1274365 w 1421562"/>
                <a:gd name="connsiteY16" fmla="*/ 0 h 397785"/>
                <a:gd name="connsiteX0" fmla="*/ 0 w 1421562"/>
                <a:gd name="connsiteY0" fmla="*/ 182897 h 397785"/>
                <a:gd name="connsiteX1" fmla="*/ 0 w 1421562"/>
                <a:gd name="connsiteY1" fmla="*/ 182898 h 397785"/>
                <a:gd name="connsiteX2" fmla="*/ 0 w 1421562"/>
                <a:gd name="connsiteY2" fmla="*/ 182898 h 397785"/>
                <a:gd name="connsiteX3" fmla="*/ 0 w 1421562"/>
                <a:gd name="connsiteY3" fmla="*/ 182897 h 397785"/>
                <a:gd name="connsiteX4" fmla="*/ 1274365 w 1421562"/>
                <a:gd name="connsiteY4" fmla="*/ 0 h 397785"/>
                <a:gd name="connsiteX5" fmla="*/ 1421562 w 1421562"/>
                <a:gd name="connsiteY5" fmla="*/ 182898 h 397785"/>
                <a:gd name="connsiteX6" fmla="*/ 1421561 w 1421562"/>
                <a:gd name="connsiteY6" fmla="*/ 182898 h 397785"/>
                <a:gd name="connsiteX7" fmla="*/ 1271992 w 1421562"/>
                <a:gd name="connsiteY7" fmla="*/ 361743 h 397785"/>
                <a:gd name="connsiteX8" fmla="*/ 1200344 w 1421562"/>
                <a:gd name="connsiteY8" fmla="*/ 365036 h 397785"/>
                <a:gd name="connsiteX9" fmla="*/ 1205883 w 1421562"/>
                <a:gd name="connsiteY9" fmla="*/ 397785 h 397785"/>
                <a:gd name="connsiteX10" fmla="*/ 1138967 w 1421562"/>
                <a:gd name="connsiteY10" fmla="*/ 361600 h 397785"/>
                <a:gd name="connsiteX11" fmla="*/ 142444 w 1421562"/>
                <a:gd name="connsiteY11" fmla="*/ 358203 h 397785"/>
                <a:gd name="connsiteX12" fmla="*/ 14342 w 1421562"/>
                <a:gd name="connsiteY12" fmla="*/ 253933 h 397785"/>
                <a:gd name="connsiteX13" fmla="*/ 2249 w 1421562"/>
                <a:gd name="connsiteY13" fmla="*/ 182873 h 397785"/>
                <a:gd name="connsiteX14" fmla="*/ 11307 w 1421562"/>
                <a:gd name="connsiteY14" fmla="*/ 105751 h 397785"/>
                <a:gd name="connsiteX15" fmla="*/ 137803 w 1421562"/>
                <a:gd name="connsiteY15" fmla="*/ 4186 h 397785"/>
                <a:gd name="connsiteX16" fmla="*/ 1274365 w 1421562"/>
                <a:gd name="connsiteY16" fmla="*/ 0 h 397785"/>
                <a:gd name="connsiteX0" fmla="*/ 0 w 1421562"/>
                <a:gd name="connsiteY0" fmla="*/ 182897 h 397785"/>
                <a:gd name="connsiteX1" fmla="*/ 0 w 1421562"/>
                <a:gd name="connsiteY1" fmla="*/ 182898 h 397785"/>
                <a:gd name="connsiteX2" fmla="*/ 0 w 1421562"/>
                <a:gd name="connsiteY2" fmla="*/ 182898 h 397785"/>
                <a:gd name="connsiteX3" fmla="*/ 0 w 1421562"/>
                <a:gd name="connsiteY3" fmla="*/ 182897 h 397785"/>
                <a:gd name="connsiteX4" fmla="*/ 1274365 w 1421562"/>
                <a:gd name="connsiteY4" fmla="*/ 0 h 397785"/>
                <a:gd name="connsiteX5" fmla="*/ 1421562 w 1421562"/>
                <a:gd name="connsiteY5" fmla="*/ 182898 h 397785"/>
                <a:gd name="connsiteX6" fmla="*/ 1421561 w 1421562"/>
                <a:gd name="connsiteY6" fmla="*/ 182898 h 397785"/>
                <a:gd name="connsiteX7" fmla="*/ 1271992 w 1421562"/>
                <a:gd name="connsiteY7" fmla="*/ 361743 h 397785"/>
                <a:gd name="connsiteX8" fmla="*/ 1200344 w 1421562"/>
                <a:gd name="connsiteY8" fmla="*/ 365036 h 397785"/>
                <a:gd name="connsiteX9" fmla="*/ 1205883 w 1421562"/>
                <a:gd name="connsiteY9" fmla="*/ 397785 h 397785"/>
                <a:gd name="connsiteX10" fmla="*/ 1024590 w 1421562"/>
                <a:gd name="connsiteY10" fmla="*/ 360525 h 397785"/>
                <a:gd name="connsiteX11" fmla="*/ 142444 w 1421562"/>
                <a:gd name="connsiteY11" fmla="*/ 358203 h 397785"/>
                <a:gd name="connsiteX12" fmla="*/ 14342 w 1421562"/>
                <a:gd name="connsiteY12" fmla="*/ 253933 h 397785"/>
                <a:gd name="connsiteX13" fmla="*/ 2249 w 1421562"/>
                <a:gd name="connsiteY13" fmla="*/ 182873 h 397785"/>
                <a:gd name="connsiteX14" fmla="*/ 11307 w 1421562"/>
                <a:gd name="connsiteY14" fmla="*/ 105751 h 397785"/>
                <a:gd name="connsiteX15" fmla="*/ 137803 w 1421562"/>
                <a:gd name="connsiteY15" fmla="*/ 4186 h 397785"/>
                <a:gd name="connsiteX16" fmla="*/ 1274365 w 1421562"/>
                <a:gd name="connsiteY16" fmla="*/ 0 h 397785"/>
                <a:gd name="connsiteX0" fmla="*/ 0 w 1421562"/>
                <a:gd name="connsiteY0" fmla="*/ 182897 h 431118"/>
                <a:gd name="connsiteX1" fmla="*/ 0 w 1421562"/>
                <a:gd name="connsiteY1" fmla="*/ 182898 h 431118"/>
                <a:gd name="connsiteX2" fmla="*/ 0 w 1421562"/>
                <a:gd name="connsiteY2" fmla="*/ 182898 h 431118"/>
                <a:gd name="connsiteX3" fmla="*/ 0 w 1421562"/>
                <a:gd name="connsiteY3" fmla="*/ 182897 h 431118"/>
                <a:gd name="connsiteX4" fmla="*/ 1274365 w 1421562"/>
                <a:gd name="connsiteY4" fmla="*/ 0 h 431118"/>
                <a:gd name="connsiteX5" fmla="*/ 1421562 w 1421562"/>
                <a:gd name="connsiteY5" fmla="*/ 182898 h 431118"/>
                <a:gd name="connsiteX6" fmla="*/ 1421561 w 1421562"/>
                <a:gd name="connsiteY6" fmla="*/ 182898 h 431118"/>
                <a:gd name="connsiteX7" fmla="*/ 1271992 w 1421562"/>
                <a:gd name="connsiteY7" fmla="*/ 361743 h 431118"/>
                <a:gd name="connsiteX8" fmla="*/ 1200344 w 1421562"/>
                <a:gd name="connsiteY8" fmla="*/ 365036 h 431118"/>
                <a:gd name="connsiteX9" fmla="*/ 1105495 w 1421562"/>
                <a:gd name="connsiteY9" fmla="*/ 431118 h 431118"/>
                <a:gd name="connsiteX10" fmla="*/ 1024590 w 1421562"/>
                <a:gd name="connsiteY10" fmla="*/ 360525 h 431118"/>
                <a:gd name="connsiteX11" fmla="*/ 142444 w 1421562"/>
                <a:gd name="connsiteY11" fmla="*/ 358203 h 431118"/>
                <a:gd name="connsiteX12" fmla="*/ 14342 w 1421562"/>
                <a:gd name="connsiteY12" fmla="*/ 253933 h 431118"/>
                <a:gd name="connsiteX13" fmla="*/ 2249 w 1421562"/>
                <a:gd name="connsiteY13" fmla="*/ 182873 h 431118"/>
                <a:gd name="connsiteX14" fmla="*/ 11307 w 1421562"/>
                <a:gd name="connsiteY14" fmla="*/ 105751 h 431118"/>
                <a:gd name="connsiteX15" fmla="*/ 137803 w 1421562"/>
                <a:gd name="connsiteY15" fmla="*/ 4186 h 431118"/>
                <a:gd name="connsiteX16" fmla="*/ 1274365 w 1421562"/>
                <a:gd name="connsiteY16" fmla="*/ 0 h 431118"/>
                <a:gd name="connsiteX0" fmla="*/ 0 w 1421562"/>
                <a:gd name="connsiteY0" fmla="*/ 182897 h 431118"/>
                <a:gd name="connsiteX1" fmla="*/ 0 w 1421562"/>
                <a:gd name="connsiteY1" fmla="*/ 182898 h 431118"/>
                <a:gd name="connsiteX2" fmla="*/ 0 w 1421562"/>
                <a:gd name="connsiteY2" fmla="*/ 182898 h 431118"/>
                <a:gd name="connsiteX3" fmla="*/ 0 w 1421562"/>
                <a:gd name="connsiteY3" fmla="*/ 182897 h 431118"/>
                <a:gd name="connsiteX4" fmla="*/ 1274365 w 1421562"/>
                <a:gd name="connsiteY4" fmla="*/ 0 h 431118"/>
                <a:gd name="connsiteX5" fmla="*/ 1421562 w 1421562"/>
                <a:gd name="connsiteY5" fmla="*/ 182898 h 431118"/>
                <a:gd name="connsiteX6" fmla="*/ 1421561 w 1421562"/>
                <a:gd name="connsiteY6" fmla="*/ 182898 h 431118"/>
                <a:gd name="connsiteX7" fmla="*/ 1271992 w 1421562"/>
                <a:gd name="connsiteY7" fmla="*/ 361743 h 431118"/>
                <a:gd name="connsiteX8" fmla="*/ 1085145 w 1421562"/>
                <a:gd name="connsiteY8" fmla="*/ 366111 h 431118"/>
                <a:gd name="connsiteX9" fmla="*/ 1105495 w 1421562"/>
                <a:gd name="connsiteY9" fmla="*/ 431118 h 431118"/>
                <a:gd name="connsiteX10" fmla="*/ 1024590 w 1421562"/>
                <a:gd name="connsiteY10" fmla="*/ 360525 h 431118"/>
                <a:gd name="connsiteX11" fmla="*/ 142444 w 1421562"/>
                <a:gd name="connsiteY11" fmla="*/ 358203 h 431118"/>
                <a:gd name="connsiteX12" fmla="*/ 14342 w 1421562"/>
                <a:gd name="connsiteY12" fmla="*/ 253933 h 431118"/>
                <a:gd name="connsiteX13" fmla="*/ 2249 w 1421562"/>
                <a:gd name="connsiteY13" fmla="*/ 182873 h 431118"/>
                <a:gd name="connsiteX14" fmla="*/ 11307 w 1421562"/>
                <a:gd name="connsiteY14" fmla="*/ 105751 h 431118"/>
                <a:gd name="connsiteX15" fmla="*/ 137803 w 1421562"/>
                <a:gd name="connsiteY15" fmla="*/ 4186 h 431118"/>
                <a:gd name="connsiteX16" fmla="*/ 1274365 w 1421562"/>
                <a:gd name="connsiteY16" fmla="*/ 0 h 431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1562" h="431118">
                  <a:moveTo>
                    <a:pt x="0" y="182897"/>
                  </a:moveTo>
                  <a:lnTo>
                    <a:pt x="0" y="182898"/>
                  </a:lnTo>
                  <a:lnTo>
                    <a:pt x="0" y="182898"/>
                  </a:lnTo>
                  <a:lnTo>
                    <a:pt x="0" y="182897"/>
                  </a:lnTo>
                  <a:close/>
                  <a:moveTo>
                    <a:pt x="1274365" y="0"/>
                  </a:moveTo>
                  <a:cubicBezTo>
                    <a:pt x="1375155" y="0"/>
                    <a:pt x="1421562" y="82108"/>
                    <a:pt x="1421562" y="182898"/>
                  </a:cubicBezTo>
                  <a:lnTo>
                    <a:pt x="1421561" y="182898"/>
                  </a:lnTo>
                  <a:cubicBezTo>
                    <a:pt x="1421561" y="283688"/>
                    <a:pt x="1372782" y="361743"/>
                    <a:pt x="1271992" y="361743"/>
                  </a:cubicBezTo>
                  <a:lnTo>
                    <a:pt x="1085145" y="366111"/>
                  </a:lnTo>
                  <a:lnTo>
                    <a:pt x="1105495" y="431118"/>
                  </a:lnTo>
                  <a:lnTo>
                    <a:pt x="1024590" y="360525"/>
                  </a:lnTo>
                  <a:lnTo>
                    <a:pt x="142444" y="358203"/>
                  </a:lnTo>
                  <a:cubicBezTo>
                    <a:pt x="90828" y="356570"/>
                    <a:pt x="32053" y="319545"/>
                    <a:pt x="14342" y="253933"/>
                  </a:cubicBezTo>
                  <a:cubicBezTo>
                    <a:pt x="4614" y="238503"/>
                    <a:pt x="7030" y="206551"/>
                    <a:pt x="2249" y="182873"/>
                  </a:cubicBezTo>
                  <a:lnTo>
                    <a:pt x="11307" y="105751"/>
                  </a:lnTo>
                  <a:cubicBezTo>
                    <a:pt x="22105" y="54095"/>
                    <a:pt x="62211" y="4186"/>
                    <a:pt x="137803" y="4186"/>
                  </a:cubicBezTo>
                  <a:lnTo>
                    <a:pt x="1274365" y="0"/>
                  </a:lnTo>
                  <a:close/>
                </a:path>
              </a:pathLst>
            </a:custGeom>
            <a:solidFill>
              <a:srgbClr val="4AC23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p>
          </p:txBody>
        </p:sp>
        <p:sp>
          <p:nvSpPr>
            <p:cNvPr id="47" name="テキスト ボックス 46">
              <a:extLst>
                <a:ext uri="{FF2B5EF4-FFF2-40B4-BE49-F238E27FC236}">
                  <a16:creationId xmlns:a16="http://schemas.microsoft.com/office/drawing/2014/main" id="{C0349B7A-0997-EBCA-2534-6BFCE82D2253}"/>
                </a:ext>
              </a:extLst>
            </p:cNvPr>
            <p:cNvSpPr txBox="1"/>
            <p:nvPr/>
          </p:nvSpPr>
          <p:spPr>
            <a:xfrm rot="1919">
              <a:off x="316512" y="8231163"/>
              <a:ext cx="2171257" cy="410368"/>
            </a:xfrm>
            <a:prstGeom prst="rect">
              <a:avLst/>
            </a:prstGeom>
            <a:noFill/>
          </p:spPr>
          <p:txBody>
            <a:bodyPr wrap="square" rtlCol="0">
              <a:spAutoFit/>
            </a:bodyPr>
            <a:lstStyle/>
            <a:p>
              <a:pPr algn="ctr"/>
              <a:r>
                <a:rPr lang="ja-JP" altLang="ja-JP" sz="11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rPr>
                <a:t>スマホからカフェテリア</a:t>
              </a:r>
              <a:endParaRPr lang="en-US" altLang="ja-JP" sz="11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endParaRPr>
            </a:p>
            <a:p>
              <a:pPr algn="ctr"/>
              <a:r>
                <a:rPr lang="ja-JP" altLang="ja-JP" sz="11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rPr>
                <a:t>サイトにすぐにアクセス</a:t>
              </a:r>
              <a:r>
                <a:rPr lang="en-US" altLang="ja-JP" sz="1100" b="1" kern="100" dirty="0">
                  <a:solidFill>
                    <a:schemeClr val="bg1"/>
                  </a:solidFill>
                  <a:effectLst/>
                  <a:latin typeface="游ゴシック" panose="020B0400000000000000" pitchFamily="50" charset="-128"/>
                  <a:ea typeface="游ゴシック" panose="020B0400000000000000" pitchFamily="50" charset="-128"/>
                  <a:cs typeface="Times New Roman" panose="02020603050405020304" pitchFamily="18" charset="0"/>
                </a:rPr>
                <a:t>! </a:t>
              </a:r>
              <a:endParaRPr kumimoji="1" lang="ja-JP" altLang="en-US" sz="1100" b="1" dirty="0">
                <a:solidFill>
                  <a:schemeClr val="bg1"/>
                </a:solidFill>
                <a:latin typeface="游ゴシック" panose="020B0400000000000000" pitchFamily="50" charset="-128"/>
                <a:ea typeface="游ゴシック" panose="020B0400000000000000" pitchFamily="50" charset="-128"/>
              </a:endParaRPr>
            </a:p>
          </p:txBody>
        </p:sp>
      </p:grpSp>
      <p:grpSp>
        <p:nvGrpSpPr>
          <p:cNvPr id="61" name="グループ化 60">
            <a:extLst>
              <a:ext uri="{FF2B5EF4-FFF2-40B4-BE49-F238E27FC236}">
                <a16:creationId xmlns:a16="http://schemas.microsoft.com/office/drawing/2014/main" id="{18F1A3A8-DB05-8EAD-B6D9-26DC898385C4}"/>
              </a:ext>
            </a:extLst>
          </p:cNvPr>
          <p:cNvGrpSpPr/>
          <p:nvPr/>
        </p:nvGrpSpPr>
        <p:grpSpPr>
          <a:xfrm>
            <a:off x="139086" y="154412"/>
            <a:ext cx="4355985" cy="699340"/>
            <a:chOff x="-411783" y="167115"/>
            <a:chExt cx="3490076" cy="652996"/>
          </a:xfrm>
          <a:solidFill>
            <a:srgbClr val="A3AC1F"/>
          </a:solidFill>
        </p:grpSpPr>
        <p:sp>
          <p:nvSpPr>
            <p:cNvPr id="60" name="四角形: 角を丸くする 59">
              <a:extLst>
                <a:ext uri="{FF2B5EF4-FFF2-40B4-BE49-F238E27FC236}">
                  <a16:creationId xmlns:a16="http://schemas.microsoft.com/office/drawing/2014/main" id="{A234B56D-3923-1CD0-77EC-9CEC56290B96}"/>
                </a:ext>
              </a:extLst>
            </p:cNvPr>
            <p:cNvSpPr/>
            <p:nvPr/>
          </p:nvSpPr>
          <p:spPr>
            <a:xfrm>
              <a:off x="-411783" y="167115"/>
              <a:ext cx="3490076" cy="402795"/>
            </a:xfrm>
            <a:prstGeom prst="roundRect">
              <a:avLst>
                <a:gd name="adj" fmla="val 5000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2800" b="1">
                <a:solidFill>
                  <a:schemeClr val="bg1"/>
                </a:solidFill>
                <a:effectLst>
                  <a:outerShdw blurRad="38100" dist="38100" dir="2700000" algn="tl">
                    <a:srgbClr val="000000">
                      <a:alpha val="43137"/>
                    </a:srgbClr>
                  </a:outerShdw>
                </a:effectLst>
                <a:latin typeface="+mn-ea"/>
              </a:endParaRPr>
            </a:p>
          </p:txBody>
        </p:sp>
        <p:sp>
          <p:nvSpPr>
            <p:cNvPr id="10" name="テキスト ボックス 9">
              <a:extLst>
                <a:ext uri="{FF2B5EF4-FFF2-40B4-BE49-F238E27FC236}">
                  <a16:creationId xmlns:a16="http://schemas.microsoft.com/office/drawing/2014/main" id="{489136B3-4AE5-A3EE-E57F-AD399601936A}"/>
                </a:ext>
              </a:extLst>
            </p:cNvPr>
            <p:cNvSpPr txBox="1"/>
            <p:nvPr/>
          </p:nvSpPr>
          <p:spPr>
            <a:xfrm>
              <a:off x="-184921" y="216611"/>
              <a:ext cx="3016472" cy="603500"/>
            </a:xfrm>
            <a:prstGeom prst="rect">
              <a:avLst/>
            </a:prstGeom>
            <a:noFill/>
          </p:spPr>
          <p:txBody>
            <a:bodyPr wrap="square" rtlCol="0">
              <a:spAutoFit/>
            </a:bodyPr>
            <a:lstStyle/>
            <a:p>
              <a:pPr algn="ctr">
                <a:spcAft>
                  <a:spcPts val="2200"/>
                </a:spcAft>
              </a:pPr>
              <a:r>
                <a:rPr lang="ja-JP" altLang="en-US" b="1" kern="100" dirty="0">
                  <a:solidFill>
                    <a:schemeClr val="bg1"/>
                  </a:solidFill>
                  <a:effectLst>
                    <a:outerShdw blurRad="38100" dist="38100" dir="2700000" algn="tl">
                      <a:srgbClr val="000000">
                        <a:alpha val="43137"/>
                      </a:srgbClr>
                    </a:outerShdw>
                  </a:effectLst>
                  <a:latin typeface="+mn-ea"/>
                  <a:cs typeface="Times New Roman" panose="02020603050405020304" pitchFamily="18" charset="0"/>
                </a:rPr>
                <a:t>いわて医師協同組合からのご案内</a:t>
              </a:r>
              <a:endParaRPr kumimoji="1" lang="ja-JP" altLang="en-US" b="1" spc="10" dirty="0">
                <a:solidFill>
                  <a:schemeClr val="bg1"/>
                </a:solidFill>
                <a:effectLst>
                  <a:outerShdw blurRad="38100" dist="38100" dir="2700000" algn="tl">
                    <a:srgbClr val="000000">
                      <a:alpha val="43137"/>
                    </a:srgbClr>
                  </a:outerShdw>
                </a:effectLst>
                <a:latin typeface="+mn-ea"/>
              </a:endParaRPr>
            </a:p>
          </p:txBody>
        </p:sp>
      </p:grpSp>
      <p:pic>
        <p:nvPicPr>
          <p:cNvPr id="52" name="図 51" descr="グラフィカル ユーザー インターフェイス, アプリケーション&#10;&#10;自動的に生成された説明">
            <a:extLst>
              <a:ext uri="{FF2B5EF4-FFF2-40B4-BE49-F238E27FC236}">
                <a16:creationId xmlns:a16="http://schemas.microsoft.com/office/drawing/2014/main" id="{25D5371A-6B9D-9374-5969-38BDD3BD460F}"/>
              </a:ext>
            </a:extLst>
          </p:cNvPr>
          <p:cNvPicPr>
            <a:picLocks noChangeAspect="1"/>
          </p:cNvPicPr>
          <p:nvPr/>
        </p:nvPicPr>
        <p:blipFill rotWithShape="1">
          <a:blip r:embed="rId7">
            <a:extLst>
              <a:ext uri="{28A0092B-C50C-407E-A947-70E740481C1C}">
                <a14:useLocalDpi xmlns:a14="http://schemas.microsoft.com/office/drawing/2010/main" val="0"/>
              </a:ext>
            </a:extLst>
          </a:blip>
          <a:srcRect r="51928"/>
          <a:stretch/>
        </p:blipFill>
        <p:spPr>
          <a:xfrm rot="21154158">
            <a:off x="351102" y="7448965"/>
            <a:ext cx="517317" cy="869188"/>
          </a:xfrm>
          <a:prstGeom prst="rect">
            <a:avLst/>
          </a:prstGeom>
        </p:spPr>
      </p:pic>
      <p:sp>
        <p:nvSpPr>
          <p:cNvPr id="85" name="正方形/長方形 84">
            <a:extLst>
              <a:ext uri="{FF2B5EF4-FFF2-40B4-BE49-F238E27FC236}">
                <a16:creationId xmlns:a16="http://schemas.microsoft.com/office/drawing/2014/main" id="{99BC5286-68EB-EF2C-FA2F-614C80B8EEB9}"/>
              </a:ext>
            </a:extLst>
          </p:cNvPr>
          <p:cNvSpPr/>
          <p:nvPr/>
        </p:nvSpPr>
        <p:spPr>
          <a:xfrm>
            <a:off x="3219667" y="7719656"/>
            <a:ext cx="2179292" cy="147493"/>
          </a:xfrm>
          <a:prstGeom prst="rect">
            <a:avLst/>
          </a:prstGeom>
          <a:solidFill>
            <a:srgbClr val="F9E5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endParaRPr kumimoji="1" lang="ja-JP" altLang="en-US"/>
          </a:p>
        </p:txBody>
      </p:sp>
      <p:sp>
        <p:nvSpPr>
          <p:cNvPr id="26" name="正方形/長方形 25">
            <a:extLst>
              <a:ext uri="{FF2B5EF4-FFF2-40B4-BE49-F238E27FC236}">
                <a16:creationId xmlns:a16="http://schemas.microsoft.com/office/drawing/2014/main" id="{815DB619-545F-039E-AEC4-8DA6BCA2AE66}"/>
              </a:ext>
            </a:extLst>
          </p:cNvPr>
          <p:cNvSpPr/>
          <p:nvPr/>
        </p:nvSpPr>
        <p:spPr>
          <a:xfrm>
            <a:off x="3219667" y="7986952"/>
            <a:ext cx="1964108" cy="134969"/>
          </a:xfrm>
          <a:prstGeom prst="rect">
            <a:avLst/>
          </a:prstGeom>
          <a:solidFill>
            <a:srgbClr val="F9E5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endParaRPr kumimoji="1" lang="ja-JP" altLang="en-US" dirty="0"/>
          </a:p>
        </p:txBody>
      </p:sp>
      <p:sp>
        <p:nvSpPr>
          <p:cNvPr id="39" name="テキスト ボックス 38">
            <a:extLst>
              <a:ext uri="{FF2B5EF4-FFF2-40B4-BE49-F238E27FC236}">
                <a16:creationId xmlns:a16="http://schemas.microsoft.com/office/drawing/2014/main" id="{52BE09A0-3FFB-C9B3-DDDA-D14EC5F93D66}"/>
              </a:ext>
            </a:extLst>
          </p:cNvPr>
          <p:cNvSpPr txBox="1"/>
          <p:nvPr/>
        </p:nvSpPr>
        <p:spPr>
          <a:xfrm>
            <a:off x="3176886" y="7598620"/>
            <a:ext cx="2381454" cy="553998"/>
          </a:xfrm>
          <a:prstGeom prst="rect">
            <a:avLst/>
          </a:prstGeom>
          <a:noFill/>
        </p:spPr>
        <p:txBody>
          <a:bodyPr wrap="square" rtlCol="0">
            <a:spAutoFit/>
          </a:bodyPr>
          <a:lstStyle/>
          <a:p>
            <a:pPr algn="just">
              <a:lnSpc>
                <a:spcPts val="1600"/>
              </a:lnSpc>
              <a:spcAft>
                <a:spcPts val="400"/>
              </a:spcAft>
            </a:pPr>
            <a:r>
              <a:rPr lang="ja-JP" altLang="ja-JP" sz="1400" b="1" kern="100" dirty="0">
                <a:effectLst/>
                <a:latin typeface="+mn-ea"/>
                <a:cs typeface="Times New Roman" panose="02020603050405020304" pitchFamily="18" charset="0"/>
              </a:rPr>
              <a:t>公式</a:t>
            </a:r>
            <a:r>
              <a:rPr lang="en-US" altLang="ja-JP" sz="1400" b="1" kern="100" dirty="0">
                <a:effectLst/>
                <a:latin typeface="+mn-ea"/>
                <a:cs typeface="Times New Roman" panose="02020603050405020304" pitchFamily="18" charset="0"/>
              </a:rPr>
              <a:t>LINE</a:t>
            </a:r>
            <a:r>
              <a:rPr lang="ja-JP" altLang="ja-JP" sz="1400" b="1" kern="100" dirty="0">
                <a:effectLst/>
                <a:latin typeface="+mn-ea"/>
                <a:cs typeface="Times New Roman" panose="02020603050405020304" pitchFamily="18" charset="0"/>
              </a:rPr>
              <a:t>アカウントへの</a:t>
            </a:r>
            <a:endParaRPr lang="en-US" altLang="ja-JP" sz="1400" b="1" kern="100" dirty="0">
              <a:effectLst/>
              <a:latin typeface="+mn-ea"/>
              <a:cs typeface="Times New Roman" panose="02020603050405020304" pitchFamily="18" charset="0"/>
            </a:endParaRPr>
          </a:p>
          <a:p>
            <a:pPr algn="just">
              <a:lnSpc>
                <a:spcPts val="1600"/>
              </a:lnSpc>
              <a:spcAft>
                <a:spcPts val="400"/>
              </a:spcAft>
            </a:pPr>
            <a:r>
              <a:rPr lang="ja-JP" altLang="ja-JP" sz="1400" b="1" kern="100" dirty="0">
                <a:effectLst/>
                <a:latin typeface="+mn-ea"/>
                <a:cs typeface="Times New Roman" panose="02020603050405020304" pitchFamily="18" charset="0"/>
              </a:rPr>
              <a:t>ご登録をお願いします</a:t>
            </a:r>
            <a:endParaRPr lang="ja-JP" altLang="en-US" sz="1400" kern="100" dirty="0">
              <a:effectLst/>
              <a:latin typeface="+mn-ea"/>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2971689A-665C-E3F9-6EE4-DC1982467E1C}"/>
              </a:ext>
            </a:extLst>
          </p:cNvPr>
          <p:cNvSpPr txBox="1"/>
          <p:nvPr/>
        </p:nvSpPr>
        <p:spPr>
          <a:xfrm>
            <a:off x="452324" y="8280705"/>
            <a:ext cx="4852747" cy="618567"/>
          </a:xfrm>
          <a:prstGeom prst="rect">
            <a:avLst/>
          </a:prstGeom>
          <a:noFill/>
        </p:spPr>
        <p:txBody>
          <a:bodyPr wrap="square" rtlCol="0">
            <a:spAutoFit/>
          </a:bodyPr>
          <a:lstStyle/>
          <a:p>
            <a:pPr algn="just">
              <a:lnSpc>
                <a:spcPts val="1400"/>
              </a:lnSpc>
            </a:pPr>
            <a:r>
              <a:rPr lang="ja-JP" altLang="ja-JP" sz="900" kern="100" dirty="0">
                <a:effectLst/>
                <a:latin typeface="+mn-ea"/>
                <a:cs typeface="Times New Roman" panose="02020603050405020304" pitchFamily="18" charset="0"/>
              </a:rPr>
              <a:t>新着動画の通知が送られるほか、スマホからカフェテリアサイトにすぐにアクセスいただけるようになります。</a:t>
            </a:r>
            <a:r>
              <a:rPr lang="ja-JP" altLang="ja-JP" sz="900" dirty="0">
                <a:effectLst/>
                <a:latin typeface="游ゴシック" panose="020B0400000000000000" pitchFamily="50" charset="-128"/>
                <a:ea typeface="游ゴシック" panose="020B0400000000000000" pitchFamily="50" charset="-128"/>
                <a:cs typeface="游明朝" panose="02020400000000000000" pitchFamily="18" charset="-128"/>
              </a:rPr>
              <a:t>個別のご相談や動画リクエストなども承っておりますのでお気軽にメッセージをご送信くださいませ。</a:t>
            </a:r>
          </a:p>
        </p:txBody>
      </p:sp>
      <p:sp>
        <p:nvSpPr>
          <p:cNvPr id="4" name="テキスト ボックス 3">
            <a:extLst>
              <a:ext uri="{FF2B5EF4-FFF2-40B4-BE49-F238E27FC236}">
                <a16:creationId xmlns:a16="http://schemas.microsoft.com/office/drawing/2014/main" id="{3D8D26F7-9D64-8760-90B5-E612866445D9}"/>
              </a:ext>
            </a:extLst>
          </p:cNvPr>
          <p:cNvSpPr txBox="1"/>
          <p:nvPr/>
        </p:nvSpPr>
        <p:spPr>
          <a:xfrm>
            <a:off x="2544559" y="8643185"/>
            <a:ext cx="3765206" cy="268792"/>
          </a:xfrm>
          <a:prstGeom prst="rect">
            <a:avLst/>
          </a:prstGeom>
          <a:noFill/>
        </p:spPr>
        <p:txBody>
          <a:bodyPr wrap="square" rtlCol="0">
            <a:spAutoFit/>
          </a:bodyPr>
          <a:lstStyle/>
          <a:p>
            <a:pPr algn="r">
              <a:lnSpc>
                <a:spcPts val="1500"/>
              </a:lnSpc>
            </a:pPr>
            <a:r>
              <a:rPr lang="ja-JP" altLang="ja-JP" sz="800" b="1" dirty="0">
                <a:effectLst/>
                <a:latin typeface="游ゴシック" panose="020B0400000000000000" pitchFamily="50" charset="-128"/>
                <a:ea typeface="游ゴシック" panose="020B0400000000000000" pitchFamily="50" charset="-128"/>
                <a:cs typeface="游明朝" panose="02020400000000000000" pitchFamily="18" charset="-128"/>
              </a:rPr>
              <a:t>【カフェテリア】</a:t>
            </a:r>
            <a:r>
              <a:rPr lang="ja-JP" altLang="en-US" sz="800" b="1" dirty="0">
                <a:effectLst/>
                <a:latin typeface="游ゴシック" panose="020B0400000000000000" pitchFamily="50" charset="-128"/>
                <a:ea typeface="游ゴシック" panose="020B0400000000000000" pitchFamily="50" charset="-128"/>
                <a:cs typeface="游明朝" panose="02020400000000000000" pitchFamily="18" charset="-128"/>
              </a:rPr>
              <a:t>公式</a:t>
            </a:r>
            <a:r>
              <a:rPr lang="en-US" altLang="ja-JP" sz="800" b="1" dirty="0">
                <a:effectLst/>
                <a:latin typeface="游ゴシック" panose="020B0400000000000000" pitchFamily="50" charset="-128"/>
                <a:ea typeface="游ゴシック" panose="020B0400000000000000" pitchFamily="50" charset="-128"/>
                <a:cs typeface="游明朝" panose="02020400000000000000" pitchFamily="18" charset="-128"/>
              </a:rPr>
              <a:t>LINE</a:t>
            </a:r>
            <a:r>
              <a:rPr lang="ja-JP" altLang="en-US" sz="800" b="1" dirty="0">
                <a:effectLst/>
                <a:latin typeface="游ゴシック" panose="020B0400000000000000" pitchFamily="50" charset="-128"/>
                <a:ea typeface="游ゴシック" panose="020B0400000000000000" pitchFamily="50" charset="-128"/>
                <a:cs typeface="游明朝" panose="02020400000000000000" pitchFamily="18" charset="-128"/>
              </a:rPr>
              <a:t>アカウント友達追加用</a:t>
            </a:r>
            <a:r>
              <a:rPr lang="en-US" altLang="ja-JP" sz="800" b="1" dirty="0">
                <a:latin typeface="游ゴシック" panose="020B0400000000000000" pitchFamily="50" charset="-128"/>
                <a:ea typeface="游ゴシック" panose="020B0400000000000000" pitchFamily="50" charset="-128"/>
                <a:cs typeface="游明朝" panose="02020400000000000000" pitchFamily="18" charset="-128"/>
              </a:rPr>
              <a:t>QR</a:t>
            </a:r>
            <a:r>
              <a:rPr lang="ja-JP" altLang="en-US" sz="800" b="1" dirty="0">
                <a:latin typeface="游ゴシック" panose="020B0400000000000000" pitchFamily="50" charset="-128"/>
                <a:ea typeface="游ゴシック" panose="020B0400000000000000" pitchFamily="50" charset="-128"/>
                <a:cs typeface="游明朝" panose="02020400000000000000" pitchFamily="18" charset="-128"/>
              </a:rPr>
              <a:t>コード</a:t>
            </a:r>
            <a:r>
              <a:rPr lang="ja-JP" altLang="en-US" sz="800" b="1" dirty="0">
                <a:effectLst/>
                <a:latin typeface="游ゴシック" panose="020B0400000000000000" pitchFamily="50" charset="-128"/>
                <a:ea typeface="游ゴシック" panose="020B0400000000000000" pitchFamily="50" charset="-128"/>
                <a:cs typeface="游明朝" panose="02020400000000000000" pitchFamily="18" charset="-128"/>
              </a:rPr>
              <a:t>▲</a:t>
            </a:r>
            <a:endParaRPr lang="en-US" altLang="ja-JP" sz="800" b="1" dirty="0">
              <a:effectLst/>
              <a:latin typeface="游ゴシック" panose="020B0400000000000000" pitchFamily="50" charset="-128"/>
              <a:ea typeface="游ゴシック" panose="020B0400000000000000" pitchFamily="50" charset="-128"/>
              <a:cs typeface="游明朝" panose="02020400000000000000" pitchFamily="18" charset="-128"/>
            </a:endParaRPr>
          </a:p>
        </p:txBody>
      </p:sp>
      <p:sp>
        <p:nvSpPr>
          <p:cNvPr id="57" name="テキスト ボックス 56">
            <a:extLst>
              <a:ext uri="{FF2B5EF4-FFF2-40B4-BE49-F238E27FC236}">
                <a16:creationId xmlns:a16="http://schemas.microsoft.com/office/drawing/2014/main" id="{D1AFC5CC-AD0C-321D-466C-60AEF8BF052E}"/>
              </a:ext>
            </a:extLst>
          </p:cNvPr>
          <p:cNvSpPr txBox="1"/>
          <p:nvPr/>
        </p:nvSpPr>
        <p:spPr>
          <a:xfrm>
            <a:off x="3466878" y="2675486"/>
            <a:ext cx="2982560" cy="1015663"/>
          </a:xfrm>
          <a:prstGeom prst="rect">
            <a:avLst/>
          </a:prstGeom>
          <a:noFill/>
        </p:spPr>
        <p:txBody>
          <a:bodyPr wrap="square" rtlCol="0">
            <a:spAutoFit/>
          </a:bodyPr>
          <a:lstStyle/>
          <a:p>
            <a:pPr algn="just"/>
            <a:r>
              <a:rPr lang="ja-JP" altLang="en-US" sz="1000" dirty="0">
                <a:effectLst/>
                <a:latin typeface="游明朝" panose="02020400000000000000" pitchFamily="18" charset="-128"/>
                <a:ea typeface="游明朝" panose="02020400000000000000" pitchFamily="18" charset="-128"/>
                <a:cs typeface="游明朝" panose="02020400000000000000" pitchFamily="18" charset="-128"/>
              </a:rPr>
              <a:t>本動画では、令和</a:t>
            </a:r>
            <a:r>
              <a:rPr lang="en-US" altLang="ja-JP" sz="1000" dirty="0">
                <a:effectLst/>
                <a:latin typeface="游明朝" panose="02020400000000000000" pitchFamily="18" charset="-128"/>
                <a:ea typeface="游明朝" panose="02020400000000000000" pitchFamily="18" charset="-128"/>
                <a:cs typeface="游明朝" panose="02020400000000000000" pitchFamily="18" charset="-128"/>
              </a:rPr>
              <a:t>6</a:t>
            </a:r>
            <a:r>
              <a:rPr lang="ja-JP" altLang="en-US" sz="1000" dirty="0">
                <a:effectLst/>
                <a:latin typeface="游明朝" panose="02020400000000000000" pitchFamily="18" charset="-128"/>
                <a:ea typeface="游明朝" panose="02020400000000000000" pitchFamily="18" charset="-128"/>
                <a:cs typeface="游明朝" panose="02020400000000000000" pitchFamily="18" charset="-128"/>
              </a:rPr>
              <a:t>年</a:t>
            </a:r>
            <a:r>
              <a:rPr lang="en-US" altLang="ja-JP" sz="1000" dirty="0">
                <a:effectLst/>
                <a:latin typeface="游明朝" panose="02020400000000000000" pitchFamily="18" charset="-128"/>
                <a:ea typeface="游明朝" panose="02020400000000000000" pitchFamily="18" charset="-128"/>
                <a:cs typeface="游明朝" panose="02020400000000000000" pitchFamily="18" charset="-128"/>
              </a:rPr>
              <a:t>10</a:t>
            </a:r>
            <a:r>
              <a:rPr lang="ja-JP" altLang="en-US" sz="1000" dirty="0">
                <a:effectLst/>
                <a:latin typeface="游明朝" panose="02020400000000000000" pitchFamily="18" charset="-128"/>
                <a:ea typeface="游明朝" panose="02020400000000000000" pitchFamily="18" charset="-128"/>
                <a:cs typeface="游明朝" panose="02020400000000000000" pitchFamily="18" charset="-128"/>
              </a:rPr>
              <a:t>月に施行された長期収載品の選定療養について解説しております。長期収載品の選定療養は、患者さまの一部負担金とは別に、先発品と後発品の差額を患者さまに別途請求するほかにも、対象の品目やこの負担の範囲について概略</a:t>
            </a:r>
            <a:r>
              <a:rPr lang="ja-JP" altLang="en-US" sz="1000" dirty="0">
                <a:latin typeface="游明朝" panose="02020400000000000000" pitchFamily="18" charset="-128"/>
                <a:ea typeface="游明朝" panose="02020400000000000000" pitchFamily="18" charset="-128"/>
                <a:cs typeface="游明朝" panose="02020400000000000000" pitchFamily="18" charset="-128"/>
              </a:rPr>
              <a:t>が</a:t>
            </a:r>
            <a:r>
              <a:rPr lang="ja-JP" altLang="en-US" sz="1000" dirty="0">
                <a:effectLst/>
                <a:latin typeface="游明朝" panose="02020400000000000000" pitchFamily="18" charset="-128"/>
                <a:ea typeface="游明朝" panose="02020400000000000000" pitchFamily="18" charset="-128"/>
                <a:cs typeface="游明朝" panose="02020400000000000000" pitchFamily="18" charset="-128"/>
              </a:rPr>
              <a:t>示されております。</a:t>
            </a:r>
          </a:p>
        </p:txBody>
      </p:sp>
      <p:sp>
        <p:nvSpPr>
          <p:cNvPr id="62" name="正方形/長方形 61">
            <a:extLst>
              <a:ext uri="{FF2B5EF4-FFF2-40B4-BE49-F238E27FC236}">
                <a16:creationId xmlns:a16="http://schemas.microsoft.com/office/drawing/2014/main" id="{B64B28CE-DAFE-B741-52F1-6CA39FA56BA9}"/>
              </a:ext>
            </a:extLst>
          </p:cNvPr>
          <p:cNvSpPr/>
          <p:nvPr/>
        </p:nvSpPr>
        <p:spPr>
          <a:xfrm rot="21432185">
            <a:off x="200057" y="1450747"/>
            <a:ext cx="4848269" cy="490928"/>
          </a:xfrm>
          <a:custGeom>
            <a:avLst/>
            <a:gdLst>
              <a:gd name="connsiteX0" fmla="*/ 0 w 4366607"/>
              <a:gd name="connsiteY0" fmla="*/ 0 h 495786"/>
              <a:gd name="connsiteX1" fmla="*/ 4366607 w 4366607"/>
              <a:gd name="connsiteY1" fmla="*/ 0 h 495786"/>
              <a:gd name="connsiteX2" fmla="*/ 4366607 w 4366607"/>
              <a:gd name="connsiteY2" fmla="*/ 495786 h 495786"/>
              <a:gd name="connsiteX3" fmla="*/ 0 w 4366607"/>
              <a:gd name="connsiteY3" fmla="*/ 495786 h 495786"/>
              <a:gd name="connsiteX4" fmla="*/ 0 w 4366607"/>
              <a:gd name="connsiteY4" fmla="*/ 0 h 495786"/>
              <a:gd name="connsiteX0" fmla="*/ 0 w 4415888"/>
              <a:gd name="connsiteY0" fmla="*/ 4858 h 495786"/>
              <a:gd name="connsiteX1" fmla="*/ 4415888 w 4415888"/>
              <a:gd name="connsiteY1" fmla="*/ 0 h 495786"/>
              <a:gd name="connsiteX2" fmla="*/ 4415888 w 4415888"/>
              <a:gd name="connsiteY2" fmla="*/ 495786 h 495786"/>
              <a:gd name="connsiteX3" fmla="*/ 49281 w 4415888"/>
              <a:gd name="connsiteY3" fmla="*/ 495786 h 495786"/>
              <a:gd name="connsiteX4" fmla="*/ 0 w 4415888"/>
              <a:gd name="connsiteY4" fmla="*/ 4858 h 495786"/>
              <a:gd name="connsiteX0" fmla="*/ 0 w 4451419"/>
              <a:gd name="connsiteY0" fmla="*/ 0 h 490928"/>
              <a:gd name="connsiteX1" fmla="*/ 4451419 w 4451419"/>
              <a:gd name="connsiteY1" fmla="*/ 48647 h 490928"/>
              <a:gd name="connsiteX2" fmla="*/ 4415888 w 4451419"/>
              <a:gd name="connsiteY2" fmla="*/ 490928 h 490928"/>
              <a:gd name="connsiteX3" fmla="*/ 49281 w 4451419"/>
              <a:gd name="connsiteY3" fmla="*/ 490928 h 490928"/>
              <a:gd name="connsiteX4" fmla="*/ 0 w 4451419"/>
              <a:gd name="connsiteY4" fmla="*/ 0 h 490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1419" h="490928">
                <a:moveTo>
                  <a:pt x="0" y="0"/>
                </a:moveTo>
                <a:lnTo>
                  <a:pt x="4451419" y="48647"/>
                </a:lnTo>
                <a:lnTo>
                  <a:pt x="4415888" y="490928"/>
                </a:lnTo>
                <a:lnTo>
                  <a:pt x="49281" y="490928"/>
                </a:lnTo>
                <a:lnTo>
                  <a:pt x="0" y="0"/>
                </a:lnTo>
                <a:close/>
              </a:path>
            </a:pathLst>
          </a:custGeom>
          <a:solidFill>
            <a:srgbClr val="9B84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F406EB18-429B-3D33-FFD1-EA72DA46141B}"/>
              </a:ext>
            </a:extLst>
          </p:cNvPr>
          <p:cNvSpPr/>
          <p:nvPr/>
        </p:nvSpPr>
        <p:spPr>
          <a:xfrm>
            <a:off x="5486109" y="3834533"/>
            <a:ext cx="731178" cy="731178"/>
          </a:xfrm>
          <a:prstGeom prst="rect">
            <a:avLst/>
          </a:prstGeom>
          <a:solidFill>
            <a:schemeClr val="bg2">
              <a:lumMod val="9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正方形/長方形 71">
            <a:extLst>
              <a:ext uri="{FF2B5EF4-FFF2-40B4-BE49-F238E27FC236}">
                <a16:creationId xmlns:a16="http://schemas.microsoft.com/office/drawing/2014/main" id="{B8D37965-C838-C514-D1B9-B847C37670C0}"/>
              </a:ext>
            </a:extLst>
          </p:cNvPr>
          <p:cNvSpPr/>
          <p:nvPr/>
        </p:nvSpPr>
        <p:spPr>
          <a:xfrm>
            <a:off x="3601068" y="3984793"/>
            <a:ext cx="57601" cy="485309"/>
          </a:xfrm>
          <a:prstGeom prst="rect">
            <a:avLst/>
          </a:prstGeom>
          <a:solidFill>
            <a:srgbClr val="9B844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1">
                  <a:lumMod val="75000"/>
                </a:schemeClr>
              </a:solidFill>
            </a:endParaRPr>
          </a:p>
        </p:txBody>
      </p:sp>
      <p:grpSp>
        <p:nvGrpSpPr>
          <p:cNvPr id="74" name="グループ化 73">
            <a:extLst>
              <a:ext uri="{FF2B5EF4-FFF2-40B4-BE49-F238E27FC236}">
                <a16:creationId xmlns:a16="http://schemas.microsoft.com/office/drawing/2014/main" id="{4566DAC2-D6CC-AB71-B277-F8DAB24EB92C}"/>
              </a:ext>
            </a:extLst>
          </p:cNvPr>
          <p:cNvGrpSpPr/>
          <p:nvPr/>
        </p:nvGrpSpPr>
        <p:grpSpPr>
          <a:xfrm>
            <a:off x="4053883" y="4329845"/>
            <a:ext cx="1453314" cy="254619"/>
            <a:chOff x="992110" y="4459734"/>
            <a:chExt cx="1218223" cy="246221"/>
          </a:xfrm>
        </p:grpSpPr>
        <p:sp>
          <p:nvSpPr>
            <p:cNvPr id="75" name="テキスト ボックス 74">
              <a:extLst>
                <a:ext uri="{FF2B5EF4-FFF2-40B4-BE49-F238E27FC236}">
                  <a16:creationId xmlns:a16="http://schemas.microsoft.com/office/drawing/2014/main" id="{3E3BFB99-1B24-D41A-1605-270652ED59BD}"/>
                </a:ext>
              </a:extLst>
            </p:cNvPr>
            <p:cNvSpPr txBox="1"/>
            <p:nvPr/>
          </p:nvSpPr>
          <p:spPr>
            <a:xfrm>
              <a:off x="992110" y="4459734"/>
              <a:ext cx="1218223" cy="246221"/>
            </a:xfrm>
            <a:prstGeom prst="rect">
              <a:avLst/>
            </a:prstGeom>
            <a:noFill/>
          </p:spPr>
          <p:txBody>
            <a:bodyPr wrap="square" rtlCol="0">
              <a:spAutoFit/>
            </a:bodyPr>
            <a:lstStyle/>
            <a:p>
              <a:r>
                <a:rPr kumimoji="1" lang="ja-JP" altLang="en-US" sz="1000" b="1" dirty="0"/>
                <a:t>動画はこちらから</a:t>
              </a:r>
            </a:p>
          </p:txBody>
        </p:sp>
        <p:sp>
          <p:nvSpPr>
            <p:cNvPr id="76" name="二等辺三角形 75">
              <a:extLst>
                <a:ext uri="{FF2B5EF4-FFF2-40B4-BE49-F238E27FC236}">
                  <a16:creationId xmlns:a16="http://schemas.microsoft.com/office/drawing/2014/main" id="{C28BD9CE-F97B-89FC-528C-3067414AF7A9}"/>
                </a:ext>
              </a:extLst>
            </p:cNvPr>
            <p:cNvSpPr/>
            <p:nvPr/>
          </p:nvSpPr>
          <p:spPr>
            <a:xfrm rot="5400000">
              <a:off x="1954308" y="4554388"/>
              <a:ext cx="113047" cy="65782"/>
            </a:xfrm>
            <a:prstGeom prst="triangle">
              <a:avLst>
                <a:gd name="adj" fmla="val 5000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accent1">
                    <a:lumMod val="75000"/>
                  </a:schemeClr>
                </a:solidFill>
              </a:endParaRPr>
            </a:p>
          </p:txBody>
        </p:sp>
      </p:grpSp>
      <p:cxnSp>
        <p:nvCxnSpPr>
          <p:cNvPr id="80" name="直線コネクタ 79">
            <a:extLst>
              <a:ext uri="{FF2B5EF4-FFF2-40B4-BE49-F238E27FC236}">
                <a16:creationId xmlns:a16="http://schemas.microsoft.com/office/drawing/2014/main" id="{EF71AF69-7526-6166-5E7E-1A7D479EEF96}"/>
              </a:ext>
            </a:extLst>
          </p:cNvPr>
          <p:cNvCxnSpPr>
            <a:cxnSpLocks/>
          </p:cNvCxnSpPr>
          <p:nvPr/>
        </p:nvCxnSpPr>
        <p:spPr>
          <a:xfrm>
            <a:off x="3380014" y="2725913"/>
            <a:ext cx="0" cy="1850819"/>
          </a:xfrm>
          <a:prstGeom prst="line">
            <a:avLst/>
          </a:prstGeom>
          <a:ln w="9525">
            <a:solidFill>
              <a:srgbClr val="B4C5D5"/>
            </a:solidFill>
          </a:ln>
        </p:spPr>
        <p:style>
          <a:lnRef idx="1">
            <a:schemeClr val="accent1"/>
          </a:lnRef>
          <a:fillRef idx="0">
            <a:schemeClr val="accent1"/>
          </a:fillRef>
          <a:effectRef idx="0">
            <a:schemeClr val="accent1"/>
          </a:effectRef>
          <a:fontRef idx="minor">
            <a:schemeClr val="tx1"/>
          </a:fontRef>
        </p:style>
      </p:cxnSp>
      <p:grpSp>
        <p:nvGrpSpPr>
          <p:cNvPr id="88" name="グループ化 87">
            <a:extLst>
              <a:ext uri="{FF2B5EF4-FFF2-40B4-BE49-F238E27FC236}">
                <a16:creationId xmlns:a16="http://schemas.microsoft.com/office/drawing/2014/main" id="{060173B5-AC4E-D835-53AA-729045BBDF21}"/>
              </a:ext>
            </a:extLst>
          </p:cNvPr>
          <p:cNvGrpSpPr/>
          <p:nvPr/>
        </p:nvGrpSpPr>
        <p:grpSpPr>
          <a:xfrm>
            <a:off x="530218" y="4930939"/>
            <a:ext cx="5785241" cy="319048"/>
            <a:chOff x="530218" y="4735282"/>
            <a:chExt cx="5785241" cy="319048"/>
          </a:xfrm>
        </p:grpSpPr>
        <p:sp>
          <p:nvSpPr>
            <p:cNvPr id="84" name="四角形: 角を丸くする 83">
              <a:extLst>
                <a:ext uri="{FF2B5EF4-FFF2-40B4-BE49-F238E27FC236}">
                  <a16:creationId xmlns:a16="http://schemas.microsoft.com/office/drawing/2014/main" id="{3B474B8D-F479-A48A-8C7F-16CCD2D88D79}"/>
                </a:ext>
              </a:extLst>
            </p:cNvPr>
            <p:cNvSpPr/>
            <p:nvPr/>
          </p:nvSpPr>
          <p:spPr>
            <a:xfrm>
              <a:off x="530218" y="4735282"/>
              <a:ext cx="5785241" cy="319048"/>
            </a:xfrm>
            <a:prstGeom prst="roundRect">
              <a:avLst>
                <a:gd name="adj" fmla="val 50000"/>
              </a:avLst>
            </a:prstGeom>
            <a:solidFill>
              <a:srgbClr val="E4E4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テキスト ボックス 158">
              <a:extLst>
                <a:ext uri="{FF2B5EF4-FFF2-40B4-BE49-F238E27FC236}">
                  <a16:creationId xmlns:a16="http://schemas.microsoft.com/office/drawing/2014/main" id="{B5F4CE5F-A220-57A0-CC51-DA800ABF5F65}"/>
                </a:ext>
              </a:extLst>
            </p:cNvPr>
            <p:cNvSpPr txBox="1"/>
            <p:nvPr/>
          </p:nvSpPr>
          <p:spPr>
            <a:xfrm>
              <a:off x="628485" y="4755551"/>
              <a:ext cx="5644591" cy="259174"/>
            </a:xfrm>
            <a:prstGeom prst="rect">
              <a:avLst/>
            </a:prstGeom>
            <a:noFill/>
          </p:spPr>
          <p:txBody>
            <a:bodyPr wrap="square">
              <a:spAutoFit/>
            </a:bodyPr>
            <a:lstStyle/>
            <a:p>
              <a:pPr algn="just">
                <a:lnSpc>
                  <a:spcPts val="1400"/>
                </a:lnSpc>
              </a:pPr>
              <a:r>
                <a:rPr lang="ja-JP" altLang="ja-JP" sz="900" b="1" dirty="0">
                  <a:effectLst/>
                  <a:latin typeface="游ゴシック" panose="020B0400000000000000" pitchFamily="50" charset="-128"/>
                  <a:ea typeface="游ゴシック" panose="020B0400000000000000" pitchFamily="50" charset="-128"/>
                  <a:cs typeface="游明朝" panose="02020400000000000000" pitchFamily="18" charset="-128"/>
                </a:rPr>
                <a:t>その他</a:t>
              </a:r>
              <a:r>
                <a:rPr lang="ja-JP" altLang="en-US" sz="900" b="1" dirty="0">
                  <a:effectLst/>
                  <a:latin typeface="游ゴシック" panose="020B0400000000000000" pitchFamily="50" charset="-128"/>
                  <a:ea typeface="游ゴシック" panose="020B0400000000000000" pitchFamily="50" charset="-128"/>
                  <a:cs typeface="游明朝" panose="02020400000000000000" pitchFamily="18" charset="-128"/>
                </a:rPr>
                <a:t>、</a:t>
              </a:r>
              <a:r>
                <a:rPr lang="ja-JP" altLang="ja-JP" sz="900" b="1" dirty="0">
                  <a:effectLst/>
                  <a:latin typeface="游ゴシック" panose="020B0400000000000000" pitchFamily="50" charset="-128"/>
                  <a:ea typeface="游ゴシック" panose="020B0400000000000000" pitchFamily="50" charset="-128"/>
                  <a:cs typeface="游明朝" panose="02020400000000000000" pitchFamily="18" charset="-128"/>
                </a:rPr>
                <a:t>さまざまな動画で情報提供を行っております</a:t>
              </a:r>
              <a:r>
                <a:rPr lang="ja-JP" altLang="en-US" sz="900" b="1" dirty="0">
                  <a:effectLst/>
                  <a:latin typeface="游ゴシック" panose="020B0400000000000000" pitchFamily="50" charset="-128"/>
                  <a:ea typeface="游ゴシック" panose="020B0400000000000000" pitchFamily="50" charset="-128"/>
                  <a:cs typeface="游明朝" panose="02020400000000000000" pitchFamily="18" charset="-128"/>
                </a:rPr>
                <a:t>。</a:t>
              </a:r>
              <a:r>
                <a:rPr lang="ja-JP" altLang="ja-JP" sz="900" b="1" dirty="0">
                  <a:effectLst/>
                  <a:latin typeface="游ゴシック" panose="020B0400000000000000" pitchFamily="50" charset="-128"/>
                  <a:ea typeface="游ゴシック" panose="020B0400000000000000" pitchFamily="50" charset="-128"/>
                  <a:cs typeface="游明朝" panose="02020400000000000000" pitchFamily="18" charset="-128"/>
                </a:rPr>
                <a:t>動画の一覧は本チラシの裏面をご確認ください</a:t>
              </a:r>
              <a:r>
                <a:rPr lang="en-US" altLang="ja-JP" sz="900" b="1" dirty="0">
                  <a:effectLst/>
                  <a:latin typeface="游ゴシック" panose="020B0400000000000000" pitchFamily="50" charset="-128"/>
                  <a:ea typeface="游ゴシック" panose="020B0400000000000000" pitchFamily="50" charset="-128"/>
                  <a:cs typeface="游明朝" panose="02020400000000000000" pitchFamily="18" charset="-128"/>
                </a:rPr>
                <a:t> </a:t>
              </a:r>
              <a:r>
                <a:rPr lang="ja-JP" altLang="en-US" sz="900" b="1" dirty="0">
                  <a:effectLst/>
                  <a:latin typeface="游ゴシック" panose="020B0400000000000000" pitchFamily="50" charset="-128"/>
                  <a:ea typeface="游ゴシック" panose="020B0400000000000000" pitchFamily="50" charset="-128"/>
                  <a:cs typeface="游明朝" panose="02020400000000000000" pitchFamily="18" charset="-128"/>
                </a:rPr>
                <a:t>▶</a:t>
              </a:r>
              <a:endParaRPr lang="ja-JP" altLang="ja-JP" sz="900" b="1" dirty="0">
                <a:effectLst/>
                <a:latin typeface="游ゴシック" panose="020B0400000000000000" pitchFamily="50" charset="-128"/>
                <a:ea typeface="游ゴシック" panose="020B0400000000000000" pitchFamily="50" charset="-128"/>
                <a:cs typeface="游明朝" panose="02020400000000000000" pitchFamily="18" charset="-128"/>
              </a:endParaRPr>
            </a:p>
          </p:txBody>
        </p:sp>
      </p:grpSp>
      <p:sp>
        <p:nvSpPr>
          <p:cNvPr id="92" name="正方形/長方形 91">
            <a:extLst>
              <a:ext uri="{FF2B5EF4-FFF2-40B4-BE49-F238E27FC236}">
                <a16:creationId xmlns:a16="http://schemas.microsoft.com/office/drawing/2014/main" id="{3B68B85A-AEC2-72A3-CBC8-97099003EF04}"/>
              </a:ext>
            </a:extLst>
          </p:cNvPr>
          <p:cNvSpPr/>
          <p:nvPr/>
        </p:nvSpPr>
        <p:spPr>
          <a:xfrm>
            <a:off x="268408" y="1542850"/>
            <a:ext cx="4693451" cy="6027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6" name="グループ化 95">
            <a:extLst>
              <a:ext uri="{FF2B5EF4-FFF2-40B4-BE49-F238E27FC236}">
                <a16:creationId xmlns:a16="http://schemas.microsoft.com/office/drawing/2014/main" id="{6FF4053B-674D-6024-C0ED-CB1A8C38DCBD}"/>
              </a:ext>
            </a:extLst>
          </p:cNvPr>
          <p:cNvGrpSpPr/>
          <p:nvPr/>
        </p:nvGrpSpPr>
        <p:grpSpPr>
          <a:xfrm>
            <a:off x="235484" y="700350"/>
            <a:ext cx="5825074" cy="719877"/>
            <a:chOff x="235484" y="700350"/>
            <a:chExt cx="5825074" cy="719877"/>
          </a:xfrm>
        </p:grpSpPr>
        <p:sp>
          <p:nvSpPr>
            <p:cNvPr id="63" name="テキスト ボックス 62">
              <a:extLst>
                <a:ext uri="{FF2B5EF4-FFF2-40B4-BE49-F238E27FC236}">
                  <a16:creationId xmlns:a16="http://schemas.microsoft.com/office/drawing/2014/main" id="{3A33FBB0-FA78-5906-154D-FE7C1DE8102D}"/>
                </a:ext>
              </a:extLst>
            </p:cNvPr>
            <p:cNvSpPr txBox="1">
              <a:spLocks/>
            </p:cNvSpPr>
            <p:nvPr/>
          </p:nvSpPr>
          <p:spPr>
            <a:xfrm>
              <a:off x="235484" y="700350"/>
              <a:ext cx="5825074" cy="719877"/>
            </a:xfrm>
            <a:prstGeom prst="rect">
              <a:avLst/>
            </a:prstGeom>
            <a:solidFill>
              <a:srgbClr val="FFFFFF">
                <a:alpha val="69804"/>
              </a:srgbClr>
            </a:solidFill>
          </p:spPr>
          <p:txBody>
            <a:bodyPr wrap="square" rtlCol="0">
              <a:spAutoFit/>
            </a:bodyPr>
            <a:lstStyle/>
            <a:p>
              <a:pPr>
                <a:lnSpc>
                  <a:spcPts val="2300"/>
                </a:lnSpc>
                <a:spcAft>
                  <a:spcPts val="200"/>
                </a:spcAft>
              </a:pPr>
              <a:r>
                <a:rPr lang="ja-JP" altLang="en-US" sz="1600" b="1" dirty="0">
                  <a:solidFill>
                    <a:srgbClr val="5D4F23"/>
                  </a:solidFill>
                  <a:effectLst>
                    <a:outerShdw blurRad="38100" dist="38100" dir="2700000" algn="tl">
                      <a:srgbClr val="000000">
                        <a:alpha val="43137"/>
                      </a:srgbClr>
                    </a:outerShdw>
                  </a:effectLst>
                  <a:latin typeface="+mn-ea"/>
                  <a:cs typeface="游明朝" panose="02020400000000000000" pitchFamily="18" charset="-128"/>
                </a:rPr>
                <a:t>動画型情報提供サイト </a:t>
              </a:r>
              <a:endParaRPr lang="en-US" altLang="ja-JP" sz="1600" b="1" dirty="0">
                <a:solidFill>
                  <a:srgbClr val="5D4F23"/>
                </a:solidFill>
                <a:effectLst>
                  <a:outerShdw blurRad="38100" dist="38100" dir="2700000" algn="tl">
                    <a:srgbClr val="000000">
                      <a:alpha val="43137"/>
                    </a:srgbClr>
                  </a:outerShdw>
                </a:effectLst>
                <a:latin typeface="+mn-ea"/>
                <a:cs typeface="游明朝" panose="02020400000000000000" pitchFamily="18" charset="-128"/>
              </a:endParaRPr>
            </a:p>
            <a:p>
              <a:pPr>
                <a:lnSpc>
                  <a:spcPts val="2300"/>
                </a:lnSpc>
                <a:spcAft>
                  <a:spcPts val="200"/>
                </a:spcAft>
              </a:pPr>
              <a:r>
                <a:rPr lang="ja-JP" altLang="en-US" sz="2400" b="1" dirty="0">
                  <a:solidFill>
                    <a:srgbClr val="5D4F23"/>
                  </a:solidFill>
                  <a:effectLst>
                    <a:outerShdw blurRad="38100" dist="38100" dir="2700000" algn="tl">
                      <a:srgbClr val="000000">
                        <a:alpha val="43137"/>
                      </a:srgbClr>
                    </a:outerShdw>
                  </a:effectLst>
                  <a:latin typeface="+mn-ea"/>
                  <a:cs typeface="游明朝" panose="02020400000000000000" pitchFamily="18" charset="-128"/>
                </a:rPr>
                <a:t>令和</a:t>
              </a:r>
              <a:r>
                <a:rPr lang="en-US" altLang="ja-JP" sz="2400" b="1" dirty="0">
                  <a:solidFill>
                    <a:srgbClr val="5D4F23"/>
                  </a:solidFill>
                  <a:effectLst>
                    <a:outerShdw blurRad="38100" dist="38100" dir="2700000" algn="tl">
                      <a:srgbClr val="000000">
                        <a:alpha val="43137"/>
                      </a:srgbClr>
                    </a:outerShdw>
                  </a:effectLst>
                  <a:latin typeface="+mn-ea"/>
                  <a:cs typeface="游明朝" panose="02020400000000000000" pitchFamily="18" charset="-128"/>
                </a:rPr>
                <a:t>6</a:t>
              </a:r>
              <a:r>
                <a:rPr lang="ja-JP" altLang="en-US" sz="2400" b="1" dirty="0">
                  <a:solidFill>
                    <a:srgbClr val="5D4F23"/>
                  </a:solidFill>
                  <a:effectLst>
                    <a:outerShdw blurRad="38100" dist="38100" dir="2700000" algn="tl">
                      <a:srgbClr val="000000">
                        <a:alpha val="43137"/>
                      </a:srgbClr>
                    </a:outerShdw>
                  </a:effectLst>
                  <a:latin typeface="+mn-ea"/>
                  <a:cs typeface="游明朝" panose="02020400000000000000" pitchFamily="18" charset="-128"/>
                </a:rPr>
                <a:t>年度診療報酬改定</a:t>
              </a:r>
              <a:r>
                <a:rPr lang="ja-JP" altLang="en-US" sz="1700" b="1" dirty="0">
                  <a:solidFill>
                    <a:srgbClr val="5D4F23"/>
                  </a:solidFill>
                  <a:effectLst>
                    <a:outerShdw blurRad="38100" dist="38100" dir="2700000" algn="tl">
                      <a:srgbClr val="000000">
                        <a:alpha val="43137"/>
                      </a:srgbClr>
                    </a:outerShdw>
                  </a:effectLst>
                  <a:latin typeface="+mn-ea"/>
                  <a:cs typeface="游明朝" panose="02020400000000000000" pitchFamily="18" charset="-128"/>
                </a:rPr>
                <a:t>に関する動画のご紹介</a:t>
              </a:r>
              <a:endParaRPr lang="en-US" altLang="ja-JP" sz="1700" b="1" dirty="0">
                <a:solidFill>
                  <a:srgbClr val="5D4F23"/>
                </a:solidFill>
                <a:effectLst>
                  <a:outerShdw blurRad="38100" dist="38100" dir="2700000" algn="tl">
                    <a:srgbClr val="000000">
                      <a:alpha val="43137"/>
                    </a:srgbClr>
                  </a:outerShdw>
                </a:effectLst>
                <a:latin typeface="+mn-ea"/>
                <a:cs typeface="游明朝" panose="02020400000000000000" pitchFamily="18" charset="-128"/>
              </a:endParaRPr>
            </a:p>
          </p:txBody>
        </p:sp>
        <p:sp>
          <p:nvSpPr>
            <p:cNvPr id="95" name="テキスト ボックス 94">
              <a:extLst>
                <a:ext uri="{FF2B5EF4-FFF2-40B4-BE49-F238E27FC236}">
                  <a16:creationId xmlns:a16="http://schemas.microsoft.com/office/drawing/2014/main" id="{0C757B9A-B2C5-8193-B686-87908A97827F}"/>
                </a:ext>
              </a:extLst>
            </p:cNvPr>
            <p:cNvSpPr txBox="1">
              <a:spLocks/>
            </p:cNvSpPr>
            <p:nvPr/>
          </p:nvSpPr>
          <p:spPr>
            <a:xfrm>
              <a:off x="2308143" y="731043"/>
              <a:ext cx="3177966" cy="409728"/>
            </a:xfrm>
            <a:prstGeom prst="rect">
              <a:avLst/>
            </a:prstGeom>
            <a:noFill/>
          </p:spPr>
          <p:txBody>
            <a:bodyPr wrap="square" rtlCol="0">
              <a:spAutoFit/>
            </a:bodyPr>
            <a:lstStyle/>
            <a:p>
              <a:pPr>
                <a:lnSpc>
                  <a:spcPts val="2300"/>
                </a:lnSpc>
                <a:spcAft>
                  <a:spcPts val="200"/>
                </a:spcAft>
              </a:pPr>
              <a:r>
                <a:rPr lang="ja-JP" altLang="en-US" sz="2500" dirty="0">
                  <a:solidFill>
                    <a:srgbClr val="5D4F23"/>
                  </a:solidFill>
                  <a:latin typeface="+mn-ea"/>
                  <a:cs typeface="游明朝" panose="02020400000000000000" pitchFamily="18" charset="-128"/>
                </a:rPr>
                <a:t>ー</a:t>
              </a:r>
              <a:r>
                <a:rPr lang="en-US" altLang="ja-JP" sz="2500" b="1" dirty="0">
                  <a:solidFill>
                    <a:srgbClr val="5D4F23"/>
                  </a:solidFill>
                  <a:latin typeface="+mn-ea"/>
                  <a:cs typeface="游明朝" panose="02020400000000000000" pitchFamily="18" charset="-128"/>
                </a:rPr>
                <a:t>Cafeteria</a:t>
              </a:r>
              <a:r>
                <a:rPr lang="ja-JP" altLang="en-US" sz="2500" dirty="0">
                  <a:solidFill>
                    <a:srgbClr val="5D4F23"/>
                  </a:solidFill>
                  <a:latin typeface="+mn-ea"/>
                  <a:cs typeface="游明朝" panose="02020400000000000000" pitchFamily="18" charset="-128"/>
                </a:rPr>
                <a:t>ー</a:t>
              </a:r>
              <a:endParaRPr lang="en-US" altLang="ja-JP" sz="1300" dirty="0">
                <a:solidFill>
                  <a:srgbClr val="5D4F23"/>
                </a:solidFill>
                <a:latin typeface="+mn-ea"/>
                <a:cs typeface="游明朝" panose="02020400000000000000" pitchFamily="18" charset="-128"/>
              </a:endParaRPr>
            </a:p>
          </p:txBody>
        </p:sp>
      </p:grpSp>
      <p:sp>
        <p:nvSpPr>
          <p:cNvPr id="58" name="テキスト ボックス 57">
            <a:extLst>
              <a:ext uri="{FF2B5EF4-FFF2-40B4-BE49-F238E27FC236}">
                <a16:creationId xmlns:a16="http://schemas.microsoft.com/office/drawing/2014/main" id="{5A9BDCEE-6022-079D-B22D-5BF8731D0ECD}"/>
              </a:ext>
            </a:extLst>
          </p:cNvPr>
          <p:cNvSpPr txBox="1"/>
          <p:nvPr/>
        </p:nvSpPr>
        <p:spPr>
          <a:xfrm>
            <a:off x="3182584" y="2287084"/>
            <a:ext cx="3136344" cy="338554"/>
          </a:xfrm>
          <a:prstGeom prst="rect">
            <a:avLst/>
          </a:prstGeom>
          <a:noFill/>
        </p:spPr>
        <p:txBody>
          <a:bodyPr wrap="square" rtlCol="0">
            <a:spAutoFit/>
          </a:bodyPr>
          <a:lstStyle/>
          <a:p>
            <a:pPr algn="ctr"/>
            <a:r>
              <a:rPr lang="ja-JP" altLang="en-US" sz="1600" b="1" dirty="0">
                <a:solidFill>
                  <a:schemeClr val="accent6">
                    <a:lumMod val="50000"/>
                  </a:schemeClr>
                </a:solidFill>
                <a:effectLst/>
                <a:latin typeface="游明朝" panose="02020400000000000000" pitchFamily="18" charset="-128"/>
                <a:ea typeface="游明朝" panose="02020400000000000000" pitchFamily="18" charset="-128"/>
                <a:cs typeface="游明朝" panose="02020400000000000000" pitchFamily="18" charset="-128"/>
              </a:rPr>
              <a:t>長期収載品の選定療養</a:t>
            </a:r>
            <a:endParaRPr lang="en-US" altLang="ja-JP" sz="1600" b="1" dirty="0">
              <a:solidFill>
                <a:schemeClr val="accent6">
                  <a:lumMod val="50000"/>
                </a:schemeClr>
              </a:solidFill>
              <a:effectLst/>
              <a:latin typeface="游明朝" panose="02020400000000000000" pitchFamily="18" charset="-128"/>
              <a:ea typeface="游明朝" panose="02020400000000000000" pitchFamily="18" charset="-128"/>
              <a:cs typeface="游明朝" panose="02020400000000000000" pitchFamily="18" charset="-128"/>
            </a:endParaRPr>
          </a:p>
        </p:txBody>
      </p:sp>
      <p:pic>
        <p:nvPicPr>
          <p:cNvPr id="102" name="グラフィックス 101">
            <a:extLst>
              <a:ext uri="{FF2B5EF4-FFF2-40B4-BE49-F238E27FC236}">
                <a16:creationId xmlns:a16="http://schemas.microsoft.com/office/drawing/2014/main" id="{15D33768-7CAF-844A-9DDE-12BDA9BFCED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9383" y="4717070"/>
            <a:ext cx="466421" cy="553687"/>
          </a:xfrm>
          <a:prstGeom prst="rect">
            <a:avLst/>
          </a:prstGeom>
        </p:spPr>
      </p:pic>
      <p:pic>
        <p:nvPicPr>
          <p:cNvPr id="108" name="グラフィックス 107">
            <a:extLst>
              <a:ext uri="{FF2B5EF4-FFF2-40B4-BE49-F238E27FC236}">
                <a16:creationId xmlns:a16="http://schemas.microsoft.com/office/drawing/2014/main" id="{BD6D8DB4-FAC6-E57A-767D-81DDD314415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996281" y="5164938"/>
            <a:ext cx="628112" cy="998652"/>
          </a:xfrm>
          <a:prstGeom prst="rect">
            <a:avLst/>
          </a:prstGeom>
        </p:spPr>
      </p:pic>
      <p:sp>
        <p:nvSpPr>
          <p:cNvPr id="19" name="テキスト ボックス 18">
            <a:extLst>
              <a:ext uri="{FF2B5EF4-FFF2-40B4-BE49-F238E27FC236}">
                <a16:creationId xmlns:a16="http://schemas.microsoft.com/office/drawing/2014/main" id="{FB0EA619-C49F-6F80-11FE-6090B1D46F49}"/>
              </a:ext>
            </a:extLst>
          </p:cNvPr>
          <p:cNvSpPr txBox="1"/>
          <p:nvPr/>
        </p:nvSpPr>
        <p:spPr>
          <a:xfrm>
            <a:off x="578280" y="3892680"/>
            <a:ext cx="1953648" cy="523220"/>
          </a:xfrm>
          <a:prstGeom prst="rect">
            <a:avLst/>
          </a:prstGeom>
          <a:noFill/>
        </p:spPr>
        <p:txBody>
          <a:bodyPr wrap="square" rtlCol="0">
            <a:spAutoFit/>
          </a:bodyPr>
          <a:lstStyle/>
          <a:p>
            <a:pPr algn="just"/>
            <a:r>
              <a:rPr lang="en-US" altLang="ja-JP" sz="1100" u="sng" dirty="0">
                <a:solidFill>
                  <a:srgbClr val="0000FF"/>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hlinkClick r:id="rId12"/>
              </a:rPr>
              <a:t>https://iwate-ishikyo.rml-cafeteria.com/gallery/13586</a:t>
            </a:r>
            <a:endParaRPr lang="ja-JP" altLang="ja-JP" sz="1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endParaRPr lang="ja-JP" altLang="ja-JP" sz="600" dirty="0">
              <a:effectLst/>
              <a:highlight>
                <a:srgbClr val="FFFF00"/>
              </a:highlight>
              <a:latin typeface="游明朝" panose="02020400000000000000" pitchFamily="18" charset="-128"/>
              <a:ea typeface="游明朝" panose="02020400000000000000" pitchFamily="18" charset="-128"/>
              <a:cs typeface="游明朝" panose="02020400000000000000" pitchFamily="18" charset="-128"/>
            </a:endParaRPr>
          </a:p>
        </p:txBody>
      </p:sp>
      <p:sp>
        <p:nvSpPr>
          <p:cNvPr id="27" name="正方形/長方形 26">
            <a:extLst>
              <a:ext uri="{FF2B5EF4-FFF2-40B4-BE49-F238E27FC236}">
                <a16:creationId xmlns:a16="http://schemas.microsoft.com/office/drawing/2014/main" id="{0A9D652C-24F5-144A-A29E-5D574116EDEC}"/>
              </a:ext>
            </a:extLst>
          </p:cNvPr>
          <p:cNvSpPr/>
          <p:nvPr/>
        </p:nvSpPr>
        <p:spPr>
          <a:xfrm>
            <a:off x="5517015" y="7864506"/>
            <a:ext cx="731178" cy="731178"/>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63681010-16F9-74AC-E72A-06A65B4356F5}"/>
              </a:ext>
            </a:extLst>
          </p:cNvPr>
          <p:cNvSpPr txBox="1"/>
          <p:nvPr/>
        </p:nvSpPr>
        <p:spPr>
          <a:xfrm>
            <a:off x="3632256" y="3941125"/>
            <a:ext cx="1874941" cy="523220"/>
          </a:xfrm>
          <a:prstGeom prst="rect">
            <a:avLst/>
          </a:prstGeom>
          <a:noFill/>
        </p:spPr>
        <p:txBody>
          <a:bodyPr wrap="square" rtlCol="0">
            <a:spAutoFit/>
          </a:bodyPr>
          <a:lstStyle/>
          <a:p>
            <a:pPr algn="just"/>
            <a:r>
              <a:rPr lang="en-US" altLang="ja-JP" sz="1100" u="sng" dirty="0">
                <a:solidFill>
                  <a:srgbClr val="0000FF"/>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hlinkClick r:id="rId13"/>
              </a:rPr>
              <a:t>https://iwate-ishikyo.rml-cafeteria.com/gallery/13614</a:t>
            </a:r>
            <a:endParaRPr lang="ja-JP" altLang="ja-JP" sz="1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algn="just"/>
            <a:endParaRPr lang="ja-JP" altLang="ja-JP" sz="600" dirty="0">
              <a:effectLst/>
              <a:highlight>
                <a:srgbClr val="FFFF00"/>
              </a:highlight>
              <a:latin typeface="游明朝" panose="02020400000000000000" pitchFamily="18" charset="-128"/>
              <a:ea typeface="游明朝" panose="02020400000000000000" pitchFamily="18" charset="-128"/>
              <a:cs typeface="游明朝" panose="02020400000000000000" pitchFamily="18" charset="-128"/>
            </a:endParaRPr>
          </a:p>
        </p:txBody>
      </p:sp>
      <p:sp>
        <p:nvSpPr>
          <p:cNvPr id="41" name="テキスト ボックス 40">
            <a:extLst>
              <a:ext uri="{FF2B5EF4-FFF2-40B4-BE49-F238E27FC236}">
                <a16:creationId xmlns:a16="http://schemas.microsoft.com/office/drawing/2014/main" id="{775FD391-4912-7D03-1E01-2899F15F5601}"/>
              </a:ext>
            </a:extLst>
          </p:cNvPr>
          <p:cNvSpPr txBox="1"/>
          <p:nvPr/>
        </p:nvSpPr>
        <p:spPr>
          <a:xfrm>
            <a:off x="114634" y="2207945"/>
            <a:ext cx="3407910" cy="417487"/>
          </a:xfrm>
          <a:prstGeom prst="rect">
            <a:avLst/>
          </a:prstGeom>
          <a:noFill/>
        </p:spPr>
        <p:txBody>
          <a:bodyPr wrap="square">
            <a:spAutoFit/>
          </a:bodyPr>
          <a:lstStyle/>
          <a:p>
            <a:pPr algn="ctr">
              <a:lnSpc>
                <a:spcPts val="2800"/>
              </a:lnSpc>
            </a:pPr>
            <a:r>
              <a:rPr lang="zh-TW" altLang="en-US" sz="1600" b="1" dirty="0">
                <a:solidFill>
                  <a:schemeClr val="accent6">
                    <a:lumMod val="50000"/>
                  </a:schemeClr>
                </a:solidFill>
                <a:effectLst/>
                <a:latin typeface="游明朝" panose="02020400000000000000" pitchFamily="18" charset="-128"/>
                <a:ea typeface="游明朝" panose="02020400000000000000" pitchFamily="18" charset="-128"/>
                <a:cs typeface="游明朝" panose="02020400000000000000" pitchFamily="18" charset="-128"/>
              </a:rPr>
              <a:t>医療</a:t>
            </a:r>
            <a:r>
              <a:rPr lang="en-US" altLang="zh-TW" sz="1600" b="1" dirty="0">
                <a:solidFill>
                  <a:schemeClr val="accent6">
                    <a:lumMod val="50000"/>
                  </a:schemeClr>
                </a:solidFill>
                <a:effectLst/>
                <a:latin typeface="游明朝" panose="02020400000000000000" pitchFamily="18" charset="-128"/>
                <a:ea typeface="游明朝" panose="02020400000000000000" pitchFamily="18" charset="-128"/>
                <a:cs typeface="游明朝" panose="02020400000000000000" pitchFamily="18" charset="-128"/>
              </a:rPr>
              <a:t>DX</a:t>
            </a:r>
            <a:r>
              <a:rPr lang="zh-TW" altLang="en-US" sz="1600" b="1" dirty="0">
                <a:solidFill>
                  <a:schemeClr val="accent6">
                    <a:lumMod val="50000"/>
                  </a:schemeClr>
                </a:solidFill>
                <a:effectLst/>
                <a:latin typeface="游明朝" panose="02020400000000000000" pitchFamily="18" charset="-128"/>
                <a:ea typeface="游明朝" panose="02020400000000000000" pitchFamily="18" charset="-128"/>
                <a:cs typeface="游明朝" panose="02020400000000000000" pitchFamily="18" charset="-128"/>
              </a:rPr>
              <a:t>推進体制整備加算</a:t>
            </a:r>
            <a:endParaRPr lang="en-US" altLang="ja-JP" sz="1600" b="1" dirty="0">
              <a:solidFill>
                <a:schemeClr val="accent6">
                  <a:lumMod val="50000"/>
                </a:schemeClr>
              </a:solidFill>
              <a:effectLst/>
              <a:latin typeface="游明朝" panose="02020400000000000000" pitchFamily="18" charset="-128"/>
              <a:ea typeface="游明朝" panose="02020400000000000000" pitchFamily="18" charset="-128"/>
              <a:cs typeface="游明朝" panose="02020400000000000000" pitchFamily="18" charset="-128"/>
            </a:endParaRPr>
          </a:p>
        </p:txBody>
      </p:sp>
      <p:sp>
        <p:nvSpPr>
          <p:cNvPr id="93" name="テキスト ボックス 92">
            <a:extLst>
              <a:ext uri="{FF2B5EF4-FFF2-40B4-BE49-F238E27FC236}">
                <a16:creationId xmlns:a16="http://schemas.microsoft.com/office/drawing/2014/main" id="{AA338DB5-2125-4E1F-0B28-C5C2312614AB}"/>
              </a:ext>
            </a:extLst>
          </p:cNvPr>
          <p:cNvSpPr txBox="1"/>
          <p:nvPr/>
        </p:nvSpPr>
        <p:spPr>
          <a:xfrm>
            <a:off x="337089" y="1608464"/>
            <a:ext cx="5432846" cy="451406"/>
          </a:xfrm>
          <a:prstGeom prst="rect">
            <a:avLst/>
          </a:prstGeom>
          <a:noFill/>
        </p:spPr>
        <p:txBody>
          <a:bodyPr wrap="square" rtlCol="0" anchor="ctr">
            <a:spAutoFit/>
          </a:bodyPr>
          <a:lstStyle/>
          <a:p>
            <a:pPr>
              <a:lnSpc>
                <a:spcPts val="2800"/>
              </a:lnSpc>
            </a:pPr>
            <a:r>
              <a:rPr lang="en-US" altLang="ja-JP" sz="2400" b="1" dirty="0">
                <a:solidFill>
                  <a:srgbClr val="A3AC1F"/>
                </a:solidFill>
                <a:cs typeface="游明朝" panose="02020400000000000000" pitchFamily="18" charset="-128"/>
              </a:rPr>
              <a:t>10</a:t>
            </a:r>
            <a:r>
              <a:rPr lang="ja-JP" altLang="en-US" sz="2400" b="1" dirty="0">
                <a:solidFill>
                  <a:srgbClr val="A3AC1F"/>
                </a:solidFill>
                <a:cs typeface="游明朝" panose="02020400000000000000" pitchFamily="18" charset="-128"/>
              </a:rPr>
              <a:t>月･</a:t>
            </a:r>
            <a:r>
              <a:rPr lang="en-US" altLang="ja-JP" sz="2400" b="1" dirty="0">
                <a:solidFill>
                  <a:srgbClr val="A3AC1F"/>
                </a:solidFill>
                <a:cs typeface="游明朝" panose="02020400000000000000" pitchFamily="18" charset="-128"/>
              </a:rPr>
              <a:t>12</a:t>
            </a:r>
            <a:r>
              <a:rPr lang="ja-JP" altLang="en-US" sz="2400" b="1" dirty="0">
                <a:solidFill>
                  <a:srgbClr val="A3AC1F"/>
                </a:solidFill>
                <a:cs typeface="游明朝" panose="02020400000000000000" pitchFamily="18" charset="-128"/>
              </a:rPr>
              <a:t>月施行分の改定について</a:t>
            </a:r>
            <a:endParaRPr lang="ja-JP" altLang="ja-JP" sz="2000" b="1" dirty="0">
              <a:solidFill>
                <a:srgbClr val="A3AC1F"/>
              </a:solidFill>
              <a:cs typeface="游明朝" panose="02020400000000000000" pitchFamily="18" charset="-128"/>
            </a:endParaRPr>
          </a:p>
        </p:txBody>
      </p:sp>
      <p:pic>
        <p:nvPicPr>
          <p:cNvPr id="2" name="図 1">
            <a:extLst>
              <a:ext uri="{FF2B5EF4-FFF2-40B4-BE49-F238E27FC236}">
                <a16:creationId xmlns:a16="http://schemas.microsoft.com/office/drawing/2014/main" id="{4CFBD415-51D4-BB8A-DEF8-D1284B8633F6}"/>
              </a:ext>
            </a:extLst>
          </p:cNvPr>
          <p:cNvPicPr>
            <a:picLocks noChangeAspect="1"/>
          </p:cNvPicPr>
          <p:nvPr/>
        </p:nvPicPr>
        <p:blipFill>
          <a:blip r:embed="rId14"/>
          <a:stretch>
            <a:fillRect/>
          </a:stretch>
        </p:blipFill>
        <p:spPr>
          <a:xfrm>
            <a:off x="2317078" y="3721450"/>
            <a:ext cx="986331" cy="986331"/>
          </a:xfrm>
          <a:prstGeom prst="rect">
            <a:avLst/>
          </a:prstGeom>
        </p:spPr>
      </p:pic>
      <p:pic>
        <p:nvPicPr>
          <p:cNvPr id="3" name="図 2">
            <a:extLst>
              <a:ext uri="{FF2B5EF4-FFF2-40B4-BE49-F238E27FC236}">
                <a16:creationId xmlns:a16="http://schemas.microsoft.com/office/drawing/2014/main" id="{92385317-4050-8F06-E6EB-C165DF05BEA8}"/>
              </a:ext>
            </a:extLst>
          </p:cNvPr>
          <p:cNvPicPr>
            <a:picLocks noChangeAspect="1"/>
          </p:cNvPicPr>
          <p:nvPr/>
        </p:nvPicPr>
        <p:blipFill>
          <a:blip r:embed="rId15"/>
          <a:stretch>
            <a:fillRect/>
          </a:stretch>
        </p:blipFill>
        <p:spPr>
          <a:xfrm>
            <a:off x="5387467" y="3730959"/>
            <a:ext cx="975931" cy="975931"/>
          </a:xfrm>
          <a:prstGeom prst="rect">
            <a:avLst/>
          </a:prstGeom>
        </p:spPr>
      </p:pic>
      <p:pic>
        <p:nvPicPr>
          <p:cNvPr id="6" name="図 5">
            <a:extLst>
              <a:ext uri="{FF2B5EF4-FFF2-40B4-BE49-F238E27FC236}">
                <a16:creationId xmlns:a16="http://schemas.microsoft.com/office/drawing/2014/main" id="{69F22816-1358-6B97-057D-D781C91BCDFE}"/>
              </a:ext>
            </a:extLst>
          </p:cNvPr>
          <p:cNvPicPr>
            <a:picLocks noChangeAspect="1"/>
          </p:cNvPicPr>
          <p:nvPr/>
        </p:nvPicPr>
        <p:blipFill>
          <a:blip r:embed="rId16"/>
          <a:stretch>
            <a:fillRect/>
          </a:stretch>
        </p:blipFill>
        <p:spPr>
          <a:xfrm>
            <a:off x="5510533" y="7826569"/>
            <a:ext cx="852865" cy="852865"/>
          </a:xfrm>
          <a:prstGeom prst="rect">
            <a:avLst/>
          </a:prstGeom>
        </p:spPr>
      </p:pic>
    </p:spTree>
    <p:extLst>
      <p:ext uri="{BB962C8B-B14F-4D97-AF65-F5344CB8AC3E}">
        <p14:creationId xmlns:p14="http://schemas.microsoft.com/office/powerpoint/2010/main" val="838055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E6F3E91-ED33-6BA3-D8A2-0562377187F9}"/>
              </a:ext>
            </a:extLst>
          </p:cNvPr>
          <p:cNvSpPr>
            <a:spLocks/>
          </p:cNvSpPr>
          <p:nvPr/>
        </p:nvSpPr>
        <p:spPr>
          <a:xfrm>
            <a:off x="0" y="0"/>
            <a:ext cx="6858000" cy="9434728"/>
          </a:xfrm>
          <a:prstGeom prst="rect">
            <a:avLst/>
          </a:prstGeom>
          <a:solidFill>
            <a:srgbClr val="E2F0D9">
              <a:alpha val="50196"/>
            </a:srgb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表 13">
            <a:extLst>
              <a:ext uri="{FF2B5EF4-FFF2-40B4-BE49-F238E27FC236}">
                <a16:creationId xmlns:a16="http://schemas.microsoft.com/office/drawing/2014/main" id="{E7FD8282-3D29-E611-795C-0E03AC16140C}"/>
              </a:ext>
            </a:extLst>
          </p:cNvPr>
          <p:cNvGraphicFramePr>
            <a:graphicFrameLocks noGrp="1"/>
          </p:cNvGraphicFramePr>
          <p:nvPr>
            <p:extLst>
              <p:ext uri="{D42A27DB-BD31-4B8C-83A1-F6EECF244321}">
                <p14:modId xmlns:p14="http://schemas.microsoft.com/office/powerpoint/2010/main" val="2656291565"/>
              </p:ext>
            </p:extLst>
          </p:nvPr>
        </p:nvGraphicFramePr>
        <p:xfrm>
          <a:off x="168226" y="433157"/>
          <a:ext cx="3095414" cy="8928808"/>
        </p:xfrm>
        <a:graphic>
          <a:graphicData uri="http://schemas.openxmlformats.org/drawingml/2006/table">
            <a:tbl>
              <a:tblPr>
                <a:tableStyleId>{46F890A9-2807-4EBB-B81D-B2AA78EC7F39}</a:tableStyleId>
              </a:tblPr>
              <a:tblGrid>
                <a:gridCol w="734086">
                  <a:extLst>
                    <a:ext uri="{9D8B030D-6E8A-4147-A177-3AD203B41FA5}">
                      <a16:colId xmlns:a16="http://schemas.microsoft.com/office/drawing/2014/main" val="2649954068"/>
                    </a:ext>
                  </a:extLst>
                </a:gridCol>
                <a:gridCol w="2361328">
                  <a:extLst>
                    <a:ext uri="{9D8B030D-6E8A-4147-A177-3AD203B41FA5}">
                      <a16:colId xmlns:a16="http://schemas.microsoft.com/office/drawing/2014/main" val="3327733046"/>
                    </a:ext>
                  </a:extLst>
                </a:gridCol>
              </a:tblGrid>
              <a:tr h="153757">
                <a:tc gridSpan="2">
                  <a:txBody>
                    <a:bodyPr/>
                    <a:lstStyle/>
                    <a:p>
                      <a:pPr algn="ctr" fontAlgn="ctr"/>
                      <a:r>
                        <a:rPr lang="ja-JP" altLang="en-US" sz="750" b="1" i="0" u="none" strike="noStrike" dirty="0">
                          <a:solidFill>
                            <a:schemeClr val="bg1"/>
                          </a:solidFill>
                          <a:effectLst/>
                          <a:latin typeface="メイリオ" panose="020B0604030504040204" pitchFamily="50" charset="-128"/>
                          <a:ea typeface="メイリオ" panose="020B0604030504040204" pitchFamily="50" charset="-128"/>
                        </a:rPr>
                        <a:t>医師会</a:t>
                      </a:r>
                      <a:r>
                        <a:rPr lang="en-US" altLang="ja-JP" sz="750" b="1" i="0" u="none" strike="noStrike" dirty="0">
                          <a:solidFill>
                            <a:schemeClr val="bg1"/>
                          </a:solidFill>
                          <a:effectLst/>
                          <a:latin typeface="メイリオ" panose="020B0604030504040204" pitchFamily="50" charset="-128"/>
                          <a:ea typeface="メイリオ" panose="020B0604030504040204" pitchFamily="50" charset="-128"/>
                        </a:rPr>
                        <a:t>/</a:t>
                      </a:r>
                      <a:r>
                        <a:rPr lang="ja-JP" altLang="en-US" sz="750" b="1" i="0" u="none" strike="noStrike" dirty="0">
                          <a:solidFill>
                            <a:schemeClr val="bg1"/>
                          </a:solidFill>
                          <a:effectLst/>
                          <a:latin typeface="メイリオ" panose="020B0604030504040204" pitchFamily="50" charset="-128"/>
                          <a:ea typeface="メイリオ" panose="020B0604030504040204" pitchFamily="50" charset="-128"/>
                        </a:rPr>
                        <a:t>医師協同組合情報</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algn="l" fontAlgn="ctr"/>
                      <a:endParaRPr lang="en-US" altLang="ja-JP" sz="650" u="none" strike="noStrike" dirty="0">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289541507"/>
                  </a:ext>
                </a:extLst>
              </a:tr>
              <a:tr h="208788">
                <a:tc>
                  <a:txBody>
                    <a:bodyPr/>
                    <a:lstStyle/>
                    <a:p>
                      <a:pPr algn="ctr" fontAlgn="ctr"/>
                      <a:r>
                        <a:rPr lang="ja-JP" altLang="en-US" sz="500" b="1" u="none" strike="noStrike" dirty="0">
                          <a:solidFill>
                            <a:schemeClr val="bg1"/>
                          </a:solidFill>
                          <a:effectLst/>
                          <a:latin typeface="メイリオ" panose="020B0604030504040204" pitchFamily="50" charset="-128"/>
                          <a:ea typeface="メイリオ" panose="020B0604030504040204" pitchFamily="50" charset="-128"/>
                        </a:rPr>
                        <a:t>いわて医師協同組合</a:t>
                      </a:r>
                      <a:endParaRPr lang="en-US" altLang="ja-JP" sz="500" b="1" u="none" strike="noStrike" dirty="0">
                        <a:solidFill>
                          <a:schemeClr val="bg1"/>
                        </a:solidFill>
                        <a:effectLst/>
                        <a:latin typeface="メイリオ" panose="020B0604030504040204" pitchFamily="50" charset="-128"/>
                        <a:ea typeface="メイリオ" panose="020B0604030504040204" pitchFamily="50" charset="-128"/>
                      </a:endParaRPr>
                    </a:p>
                    <a:p>
                      <a:pPr algn="ctr" fontAlgn="ctr"/>
                      <a:r>
                        <a:rPr lang="ja-JP" altLang="en-US" sz="500" b="1" u="none" strike="noStrike" dirty="0">
                          <a:solidFill>
                            <a:schemeClr val="bg1"/>
                          </a:solidFill>
                          <a:effectLst/>
                          <a:latin typeface="メイリオ" panose="020B0604030504040204" pitchFamily="50" charset="-128"/>
                          <a:ea typeface="メイリオ" panose="020B0604030504040204" pitchFamily="50" charset="-128"/>
                        </a:rPr>
                        <a:t>からのお知らせ</a:t>
                      </a:r>
                      <a:endParaRPr lang="ja-JP" altLang="en-US" sz="50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カフェテリアサイトのご案内（サイト趣旨）</a:t>
                      </a:r>
                      <a:endParaRPr lang="en-US" altLang="ja-JP" sz="650" u="none" strike="noStrike" dirty="0">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430003275"/>
                  </a:ext>
                </a:extLst>
              </a:tr>
              <a:tr h="153757">
                <a:tc rowSpan="3">
                  <a:txBody>
                    <a:bodyPr/>
                    <a:lstStyle/>
                    <a:p>
                      <a:pPr algn="ctr" fontAlgn="ct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団体情報</a:t>
                      </a: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医師賠償責任保険の制度概要</a:t>
                      </a:r>
                      <a:endParaRPr lang="en-US" altLang="ja-JP" sz="650" u="none" strike="noStrike" dirty="0">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666403768"/>
                  </a:ext>
                </a:extLst>
              </a:tr>
              <a:tr h="153757">
                <a:tc vMerge="1">
                  <a:txBody>
                    <a:bodyPr/>
                    <a:lstStyle/>
                    <a:p>
                      <a:pPr algn="ctr" fontAlgn="ctr"/>
                      <a:endParaRPr lang="ja-JP" altLang="en-US" sz="650" b="1" i="0" u="none" strike="noStrike" dirty="0">
                        <a:solidFill>
                          <a:schemeClr val="bg1"/>
                        </a:solidFill>
                        <a:effectLst/>
                        <a:latin typeface="游ゴシック" panose="020B0400000000000000" pitchFamily="50" charset="-128"/>
                        <a:ea typeface="游ゴシック" panose="020B0400000000000000"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0C5E6"/>
                    </a:solid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 保険料の団体割引とは</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965549332"/>
                  </a:ext>
                </a:extLst>
              </a:tr>
              <a:tr h="153757">
                <a:tc vMerge="1">
                  <a:txBody>
                    <a:bodyPr/>
                    <a:lstStyle/>
                    <a:p>
                      <a:pPr algn="ctr" fontAlgn="ctr"/>
                      <a:endParaRPr lang="ja-JP" altLang="en-US" sz="6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所得補償保険の概要①②</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455217699"/>
                  </a:ext>
                </a:extLst>
              </a:tr>
              <a:tr h="153757">
                <a:tc gridSpan="2">
                  <a:txBody>
                    <a:bodyPr/>
                    <a:lstStyle/>
                    <a:p>
                      <a:pPr algn="ctr" fontAlgn="ctr"/>
                      <a:r>
                        <a:rPr lang="ja-JP" altLang="en-US" sz="750" b="1" i="0" u="none" strike="noStrike" dirty="0">
                          <a:solidFill>
                            <a:schemeClr val="bg1"/>
                          </a:solidFill>
                          <a:effectLst/>
                          <a:latin typeface="メイリオ" panose="020B0604030504040204" pitchFamily="50" charset="-128"/>
                          <a:ea typeface="メイリオ" panose="020B0604030504040204" pitchFamily="50" charset="-128"/>
                        </a:rPr>
                        <a:t>経営情報</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algn="l" fontAlgn="ct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856087580"/>
                  </a:ext>
                </a:extLst>
              </a:tr>
              <a:tr h="153757">
                <a:tc rowSpan="3">
                  <a:txBody>
                    <a:bodyPr/>
                    <a:lstStyle/>
                    <a:p>
                      <a:pPr algn="ctr" fontAlgn="ctr"/>
                      <a:r>
                        <a:rPr lang="ja-JP" altLang="en-US" sz="750" b="1" i="0" u="none" strike="noStrike" dirty="0">
                          <a:solidFill>
                            <a:schemeClr val="bg1"/>
                          </a:solidFill>
                          <a:effectLst/>
                          <a:latin typeface="メイリオ" panose="020B0604030504040204" pitchFamily="50" charset="-128"/>
                          <a:ea typeface="メイリオ" panose="020B0604030504040204" pitchFamily="50" charset="-128"/>
                        </a:rPr>
                        <a:t>診療報酬改定</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診療報酬改定のポイント①～⑦</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724364326"/>
                  </a:ext>
                </a:extLst>
              </a:tr>
              <a:tr h="153757">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ベースアップ評価料</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025296810"/>
                  </a:ext>
                </a:extLst>
              </a:tr>
              <a:tr h="153757">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 ベースアップ評価料の届出をして分かったこと</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325353265"/>
                  </a:ext>
                </a:extLst>
              </a:tr>
              <a:tr h="153757">
                <a:tc rowSpan="11">
                  <a:txBody>
                    <a:bodyPr/>
                    <a:lstStyle/>
                    <a:p>
                      <a:pPr algn="ctr" fontAlgn="ct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税 務</a:t>
                      </a: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法人税の節税はメリットがあるのでしょうか①②</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034241223"/>
                  </a:ext>
                </a:extLst>
              </a:tr>
              <a:tr h="153757">
                <a:tc vMerge="1">
                  <a:txBody>
                    <a:bodyPr/>
                    <a:lstStyle/>
                    <a:p>
                      <a:pPr algn="ctr" fontAlgn="ctr"/>
                      <a:endParaRPr lang="ja-JP" altLang="en-US" sz="750" b="1" i="0" u="none" strike="noStrike" dirty="0">
                        <a:solidFill>
                          <a:schemeClr val="bg1"/>
                        </a:solidFill>
                        <a:effectLst/>
                        <a:latin typeface="+mn-ea"/>
                        <a:ea typeface="+mn-ea"/>
                      </a:endParaRPr>
                    </a:p>
                  </a:txBody>
                  <a:tcPr marL="2894" marR="2894" marT="2894" marB="0" anchor="ctr">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0C5E6"/>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「相続税の</a:t>
                      </a: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3</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年ルール」改正のご案内</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560551679"/>
                  </a:ext>
                </a:extLst>
              </a:tr>
              <a:tr h="153757">
                <a:tc vMerge="1">
                  <a:txBody>
                    <a:bodyPr/>
                    <a:lstStyle/>
                    <a:p>
                      <a:pPr algn="ctr" fontAlgn="ctr"/>
                      <a:endParaRPr lang="ja-JP" altLang="en-US" sz="6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0C5E6"/>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インボイス制度 ～概要編～ ／～詳細編～</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46523486"/>
                  </a:ext>
                </a:extLst>
              </a:tr>
              <a:tr h="153757">
                <a:tc vMerge="1">
                  <a:txBody>
                    <a:bodyPr/>
                    <a:lstStyle/>
                    <a:p>
                      <a:pPr algn="ctr" fontAlgn="ctr"/>
                      <a:endParaRPr lang="ja-JP" altLang="en-US" sz="6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0C5E6"/>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電子帳簿保存法の重要ポイント ～基本編～／改正編～</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961433894"/>
                  </a:ext>
                </a:extLst>
              </a:tr>
              <a:tr h="153757">
                <a:tc vMerge="1">
                  <a:txBody>
                    <a:bodyPr/>
                    <a:lstStyle/>
                    <a:p>
                      <a:pPr algn="ctr" fontAlgn="ctr"/>
                      <a:endParaRPr lang="ja-JP" altLang="en-US" sz="6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インボイス制度に対応した請求書の書き方①②</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879870342"/>
                  </a:ext>
                </a:extLst>
              </a:tr>
              <a:tr h="153757">
                <a:tc vMerge="1">
                  <a:txBody>
                    <a:bodyPr/>
                    <a:lstStyle/>
                    <a:p>
                      <a:pPr algn="ctr" fontAlgn="ctr"/>
                      <a:endParaRPr lang="ja-JP" altLang="en-US" sz="6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確定申告－深刻で得するもの・漏れがちなもの－</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125205760"/>
                  </a:ext>
                </a:extLst>
              </a:tr>
              <a:tr h="153757">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定額減税①②</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042066666"/>
                  </a:ext>
                </a:extLst>
              </a:tr>
              <a:tr h="153757">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 相続税還付の仕組みとは</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169051843"/>
                  </a:ext>
                </a:extLst>
              </a:tr>
              <a:tr h="153757">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 土地評価の減額事例</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540484886"/>
                  </a:ext>
                </a:extLst>
              </a:tr>
              <a:tr h="153757">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 相続税の基本①②</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226147009"/>
                  </a:ext>
                </a:extLst>
              </a:tr>
              <a:tr h="153757">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奨学金返還支援制度のご案内</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549672194"/>
                  </a:ext>
                </a:extLst>
              </a:tr>
              <a:tr h="153757">
                <a:tc rowSpan="11">
                  <a:txBody>
                    <a:bodyPr/>
                    <a:lstStyle/>
                    <a:p>
                      <a:pPr algn="ctr" fontAlgn="ct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人事労務</a:t>
                      </a: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労務トラブル対応（労働基準法）①②</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472526835"/>
                  </a:ext>
                </a:extLst>
              </a:tr>
              <a:tr h="153757">
                <a:tc vMerge="1">
                  <a:txBody>
                    <a:bodyPr/>
                    <a:lstStyle/>
                    <a:p>
                      <a:endParaRPr kumimoji="1" lang="ja-JP" altLang="en-US"/>
                    </a:p>
                  </a:txBody>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社労士の賢い選び方</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8107862"/>
                  </a:ext>
                </a:extLst>
              </a:tr>
              <a:tr h="153757">
                <a:tc vMerge="1">
                  <a:txBody>
                    <a:bodyPr/>
                    <a:lstStyle/>
                    <a:p>
                      <a:endParaRPr kumimoji="1" lang="ja-JP" altLang="en-US"/>
                    </a:p>
                  </a:txBody>
                  <a:tcPr>
                    <a:lnT>
                      <a:noFill/>
                    </a:lnT>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ハローワークを使った人材募集①～④</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584644413"/>
                  </a:ext>
                </a:extLst>
              </a:tr>
              <a:tr h="153757">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0C5E6"/>
                    </a:solidFill>
                  </a:tcPr>
                </a:tc>
                <a:tc>
                  <a:txBody>
                    <a:bodyPr/>
                    <a:lstStyle/>
                    <a:p>
                      <a:pPr algn="l" fontAlgn="ct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 良い人材を確保する秘訣 ～面接編～／準備編～</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944773470"/>
                  </a:ext>
                </a:extLst>
              </a:tr>
              <a:tr h="153757">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WBC</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日本代表に学ぶチーム力の秘訣</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858293681"/>
                  </a:ext>
                </a:extLst>
              </a:tr>
              <a:tr h="153757">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年収の壁①／年収</a:t>
                      </a: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130</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万円の壁の対応②</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679116428"/>
                  </a:ext>
                </a:extLst>
              </a:tr>
              <a:tr h="153757">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就業規則を規定する上で押さえておきたいポイント</a:t>
                      </a:r>
                      <a:endParaRPr lang="en-US" altLang="ja-JP"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364269937"/>
                  </a:ext>
                </a:extLst>
              </a:tr>
              <a:tr h="153757">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 法定労働時間と所定労働時間</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653804377"/>
                  </a:ext>
                </a:extLst>
              </a:tr>
              <a:tr h="153757">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 就業規則の必要性（年次有給休暇）</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373902320"/>
                  </a:ext>
                </a:extLst>
              </a:tr>
              <a:tr h="153757">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 解雇のルール</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616390284"/>
                  </a:ext>
                </a:extLst>
              </a:tr>
              <a:tr h="153757">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2024</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年最低賃金の動向</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63657363"/>
                  </a:ext>
                </a:extLst>
              </a:tr>
              <a:tr h="153757">
                <a:tc>
                  <a:txBody>
                    <a:bodyPr/>
                    <a:lstStyle/>
                    <a:p>
                      <a:pPr algn="ctr" fontAlgn="ct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経営分析</a:t>
                      </a:r>
                      <a:r>
                        <a:rPr lang="en-US" altLang="ja-JP" sz="750" b="1" u="none" strike="noStrike" dirty="0">
                          <a:solidFill>
                            <a:schemeClr val="bg1"/>
                          </a:solidFill>
                          <a:effectLst/>
                          <a:latin typeface="メイリオ" panose="020B0604030504040204" pitchFamily="50" charset="-128"/>
                          <a:ea typeface="メイリオ" panose="020B0604030504040204" pitchFamily="50" charset="-128"/>
                        </a:rPr>
                        <a:t>/</a:t>
                      </a: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改善</a:t>
                      </a: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資金繰りとは</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743573362"/>
                  </a:ext>
                </a:extLst>
              </a:tr>
              <a:tr h="153757">
                <a:tc rowSpan="3">
                  <a:txBody>
                    <a:bodyPr/>
                    <a:lstStyle/>
                    <a:p>
                      <a:pPr algn="ctr" fontAlgn="ct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業務上のリスク対策</a:t>
                      </a: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zh-TW" altLang="en-US" sz="650" u="none" strike="noStrike" dirty="0">
                          <a:effectLst/>
                          <a:latin typeface="メイリオ" panose="020B0604030504040204" pitchFamily="50" charset="-128"/>
                          <a:ea typeface="メイリオ" panose="020B0604030504040204" pitchFamily="50" charset="-128"/>
                        </a:rPr>
                        <a:t> </a:t>
                      </a:r>
                      <a:r>
                        <a:rPr lang="ja-JP" altLang="en-US" sz="650" u="none" strike="noStrike" dirty="0">
                          <a:effectLst/>
                          <a:latin typeface="メイリオ" panose="020B0604030504040204" pitchFamily="50" charset="-128"/>
                          <a:ea typeface="メイリオ" panose="020B0604030504040204" pitchFamily="50" charset="-128"/>
                        </a:rPr>
                        <a:t>施設賠償責任保険</a:t>
                      </a:r>
                      <a:endParaRPr lang="zh-TW"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889996811"/>
                  </a:ext>
                </a:extLst>
              </a:tr>
              <a:tr h="153757">
                <a:tc vMerge="1">
                  <a:txBody>
                    <a:bodyPr/>
                    <a:lstStyle/>
                    <a:p>
                      <a:endParaRPr kumimoji="1" lang="ja-JP" altLang="en-US"/>
                    </a:p>
                  </a:txBody>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お済みですか？パワハラの対応</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237067654"/>
                  </a:ext>
                </a:extLst>
              </a:tr>
              <a:tr h="153757">
                <a:tc vMerge="1">
                  <a:txBody>
                    <a:bodyPr/>
                    <a:lstStyle/>
                    <a:p>
                      <a:endParaRPr kumimoji="1" lang="ja-JP" altLang="en-US"/>
                    </a:p>
                  </a:txBody>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保険を一元管理することの価値</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145348267"/>
                  </a:ext>
                </a:extLst>
              </a:tr>
              <a:tr h="153757">
                <a:tc rowSpan="6">
                  <a:txBody>
                    <a:bodyPr/>
                    <a:lstStyle/>
                    <a:p>
                      <a:pPr algn="ctr" fontAlgn="ct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マネープラン・</a:t>
                      </a:r>
                      <a:br>
                        <a:rPr lang="ja-JP" altLang="en-US" sz="750" b="1" u="none" strike="noStrike" dirty="0">
                          <a:solidFill>
                            <a:schemeClr val="bg1"/>
                          </a:solidFill>
                          <a:effectLst/>
                          <a:latin typeface="メイリオ" panose="020B0604030504040204" pitchFamily="50" charset="-128"/>
                          <a:ea typeface="メイリオ" panose="020B0604030504040204" pitchFamily="50" charset="-128"/>
                        </a:rPr>
                      </a:b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 資金効率改善</a:t>
                      </a: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生命保険を法人で契約した場合と個人で契約した場合の違い</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674542485"/>
                  </a:ext>
                </a:extLst>
              </a:tr>
              <a:tr h="153757">
                <a:tc vMerge="1">
                  <a:txBody>
                    <a:bodyPr/>
                    <a:lstStyle/>
                    <a:p>
                      <a:endParaRPr kumimoji="1" lang="ja-JP" altLang="en-US"/>
                    </a:p>
                  </a:txBody>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法人を利用した積立のメリット</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721696041"/>
                  </a:ext>
                </a:extLst>
              </a:tr>
              <a:tr h="153757">
                <a:tc vMerge="1">
                  <a:txBody>
                    <a:bodyPr/>
                    <a:lstStyle/>
                    <a:p>
                      <a:endParaRPr kumimoji="1" lang="ja-JP" altLang="en-US"/>
                    </a:p>
                  </a:txBody>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モノの消費の構造</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433850443"/>
                  </a:ext>
                </a:extLst>
              </a:tr>
              <a:tr h="153757">
                <a:tc vMerge="1">
                  <a:txBody>
                    <a:bodyPr/>
                    <a:lstStyle/>
                    <a:p>
                      <a:endParaRPr kumimoji="1" lang="ja-JP" altLang="en-US"/>
                    </a:p>
                  </a:txBody>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三方よしの福利厚生制度「企業型確定拠出年金」①～④</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991790913"/>
                  </a:ext>
                </a:extLst>
              </a:tr>
              <a:tr h="153757">
                <a:tc vMerge="1">
                  <a:txBody>
                    <a:bodyPr/>
                    <a:lstStyle/>
                    <a:p>
                      <a:pPr algn="ctr" fontAlgn="ctr"/>
                      <a:endParaRPr lang="ja-JP" altLang="en-US" sz="750" b="1" i="0" u="none" strike="noStrike" dirty="0">
                        <a:solidFill>
                          <a:schemeClr val="bg1"/>
                        </a:solidFill>
                        <a:effectLst/>
                        <a:latin typeface="+mn-ea"/>
                        <a:ea typeface="+mn-ea"/>
                      </a:endParaRPr>
                    </a:p>
                  </a:txBody>
                  <a:tcPr marL="2894" marR="2894" marT="2894" marB="0" anchor="ctr">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0C5E6"/>
                    </a:solidFill>
                  </a:tcPr>
                </a:tc>
                <a:tc>
                  <a:txBody>
                    <a:bodyPr/>
                    <a:lstStyle/>
                    <a:p>
                      <a:pPr algn="l" fontAlgn="ct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 保険が資金繰りにどのような影響を与えるのか？①②</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563848163"/>
                  </a:ext>
                </a:extLst>
              </a:tr>
              <a:tr h="153757">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金融商品によるコスト削減</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429913917"/>
                  </a:ext>
                </a:extLst>
              </a:tr>
              <a:tr h="208788">
                <a:tc rowSpan="2">
                  <a:txBody>
                    <a:bodyPr/>
                    <a:lstStyle/>
                    <a:p>
                      <a:pPr algn="ctr" fontAlgn="ctr"/>
                      <a:r>
                        <a:rPr lang="ja-JP" altLang="en-US" sz="750" b="1" i="0" u="none" strike="noStrike" dirty="0">
                          <a:solidFill>
                            <a:schemeClr val="bg1"/>
                          </a:solidFill>
                          <a:effectLst/>
                          <a:latin typeface="メイリオ" panose="020B0604030504040204" pitchFamily="50" charset="-128"/>
                          <a:ea typeface="メイリオ" panose="020B0604030504040204" pitchFamily="50" charset="-128"/>
                        </a:rPr>
                        <a:t>法人化・</a:t>
                      </a:r>
                      <a:endParaRPr lang="en-US" altLang="ja-JP" sz="750" b="1" i="0" u="none" strike="noStrike" dirty="0">
                        <a:solidFill>
                          <a:schemeClr val="bg1"/>
                        </a:solidFill>
                        <a:effectLst/>
                        <a:latin typeface="メイリオ" panose="020B0604030504040204" pitchFamily="50" charset="-128"/>
                        <a:ea typeface="メイリオ" panose="020B0604030504040204" pitchFamily="50" charset="-128"/>
                      </a:endParaRPr>
                    </a:p>
                    <a:p>
                      <a:pPr algn="ctr" fontAlgn="ctr"/>
                      <a:r>
                        <a:rPr lang="ja-JP" altLang="en-US" sz="750" b="1" i="0" u="none" strike="noStrike" dirty="0">
                          <a:solidFill>
                            <a:schemeClr val="bg1"/>
                          </a:solidFill>
                          <a:effectLst/>
                          <a:latin typeface="メイリオ" panose="020B0604030504040204" pitchFamily="50" charset="-128"/>
                          <a:ea typeface="メイリオ" panose="020B0604030504040204" pitchFamily="50" charset="-128"/>
                        </a:rPr>
                        <a:t>医療法人</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 医療法人化のメリット</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709473423"/>
                  </a:ext>
                </a:extLst>
              </a:tr>
              <a:tr h="208354">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医療法人の盲点①「配当禁止」について</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167279075"/>
                  </a:ext>
                </a:extLst>
              </a:tr>
              <a:tr h="153757">
                <a:tc rowSpan="7">
                  <a:txBody>
                    <a:bodyPr/>
                    <a:lstStyle/>
                    <a:p>
                      <a:pPr algn="ctr" fontAlgn="ct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事業承継・相続対策</a:t>
                      </a: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事業承継</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296647698"/>
                  </a:ext>
                </a:extLst>
              </a:tr>
              <a:tr h="153757">
                <a:tc vMerge="1">
                  <a:txBody>
                    <a:bodyPr/>
                    <a:lstStyle/>
                    <a:p>
                      <a:endParaRPr kumimoji="1" lang="ja-JP" altLang="en-US"/>
                    </a:p>
                  </a:txBody>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相続対策</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211346850"/>
                  </a:ext>
                </a:extLst>
              </a:tr>
              <a:tr h="153757">
                <a:tc vMerge="1">
                  <a:txBody>
                    <a:bodyPr/>
                    <a:lstStyle/>
                    <a:p>
                      <a:endParaRPr kumimoji="1" lang="ja-JP" altLang="en-US"/>
                    </a:p>
                  </a:txBody>
                  <a:tcPr/>
                </a:tc>
                <a:tc>
                  <a:txBody>
                    <a:bodyPr/>
                    <a:lstStyle/>
                    <a:p>
                      <a:pPr algn="l" fontAlgn="ctr"/>
                      <a:r>
                        <a:rPr lang="en-US" altLang="ja-JP" sz="650" u="none" strike="noStrike" dirty="0">
                          <a:effectLst/>
                          <a:latin typeface="メイリオ" panose="020B0604030504040204" pitchFamily="50" charset="-128"/>
                          <a:ea typeface="メイリオ" panose="020B0604030504040204" pitchFamily="50" charset="-128"/>
                        </a:rPr>
                        <a:t> M&amp;A</a:t>
                      </a:r>
                      <a:r>
                        <a:rPr lang="ja-JP" altLang="en-US" sz="650" u="none" strike="noStrike" dirty="0">
                          <a:effectLst/>
                          <a:latin typeface="メイリオ" panose="020B0604030504040204" pitchFamily="50" charset="-128"/>
                          <a:ea typeface="メイリオ" panose="020B0604030504040204" pitchFamily="50" charset="-128"/>
                        </a:rPr>
                        <a:t>で何が実現できるか？</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906891113"/>
                  </a:ext>
                </a:extLst>
              </a:tr>
              <a:tr h="153757">
                <a:tc vMerge="1">
                  <a:txBody>
                    <a:bodyPr/>
                    <a:lstStyle/>
                    <a:p>
                      <a:endParaRPr kumimoji="1" lang="ja-JP" altLang="en-US"/>
                    </a:p>
                  </a:txBody>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クリニックにおける</a:t>
                      </a:r>
                      <a:r>
                        <a:rPr lang="en-US" altLang="ja-JP" sz="650" u="none" strike="noStrike" dirty="0">
                          <a:effectLst/>
                          <a:latin typeface="メイリオ" panose="020B0604030504040204" pitchFamily="50" charset="-128"/>
                          <a:ea typeface="メイリオ" panose="020B0604030504040204" pitchFamily="50" charset="-128"/>
                        </a:rPr>
                        <a:t>M&amp;A</a:t>
                      </a:r>
                      <a:r>
                        <a:rPr lang="ja-JP" altLang="en-US" sz="650" u="none" strike="noStrike" dirty="0">
                          <a:effectLst/>
                          <a:latin typeface="メイリオ" panose="020B0604030504040204" pitchFamily="50" charset="-128"/>
                          <a:ea typeface="メイリオ" panose="020B0604030504040204" pitchFamily="50" charset="-128"/>
                        </a:rPr>
                        <a:t>活用方法</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4094185"/>
                  </a:ext>
                </a:extLst>
              </a:tr>
              <a:tr h="153757">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子がいない場合の相続</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15896894"/>
                  </a:ext>
                </a:extLst>
              </a:tr>
              <a:tr h="153757">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診療所の事業承継の心得①～④</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630168565"/>
                  </a:ext>
                </a:extLst>
              </a:tr>
              <a:tr h="153757">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 医業継続に係る相続税・贈与税の納税猶予制度の見直し・延長</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367095154"/>
                  </a:ext>
                </a:extLst>
              </a:tr>
              <a:tr h="153757">
                <a:tc rowSpan="2">
                  <a:txBody>
                    <a:bodyPr/>
                    <a:lstStyle/>
                    <a:p>
                      <a:pPr algn="ctr" fontAlgn="ctr"/>
                      <a:r>
                        <a:rPr lang="ja-JP" altLang="en-US" sz="750" b="1" i="0" u="none" strike="noStrike" dirty="0">
                          <a:solidFill>
                            <a:schemeClr val="bg1"/>
                          </a:solidFill>
                          <a:effectLst/>
                          <a:latin typeface="メイリオ" panose="020B0604030504040204" pitchFamily="50" charset="-128"/>
                          <a:ea typeface="メイリオ" panose="020B0604030504040204" pitchFamily="50" charset="-128"/>
                        </a:rPr>
                        <a:t>開業</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開業医のためのライフプランニング</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771744820"/>
                  </a:ext>
                </a:extLst>
              </a:tr>
              <a:tr h="153757">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医院開業概論①②</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90909893"/>
                  </a:ext>
                </a:extLst>
              </a:tr>
              <a:tr h="153757">
                <a:tc rowSpan="5">
                  <a:txBody>
                    <a:bodyPr/>
                    <a:lstStyle/>
                    <a:p>
                      <a:pPr algn="ctr" fontAlgn="ctr"/>
                      <a:r>
                        <a:rPr lang="en-US" sz="750" b="1" u="none" strike="noStrike" dirty="0">
                          <a:solidFill>
                            <a:schemeClr val="bg1"/>
                          </a:solidFill>
                          <a:effectLst/>
                          <a:latin typeface="メイリオ" panose="020B0604030504040204" pitchFamily="50" charset="-128"/>
                          <a:ea typeface="メイリオ" panose="020B0604030504040204" pitchFamily="50" charset="-128"/>
                        </a:rPr>
                        <a:t>WEB</a:t>
                      </a: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戦略</a:t>
                      </a: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sz="650" u="none" strike="noStrike" dirty="0">
                          <a:effectLst/>
                          <a:latin typeface="メイリオ" panose="020B0604030504040204" pitchFamily="50" charset="-128"/>
                          <a:ea typeface="メイリオ" panose="020B0604030504040204" pitchFamily="50" charset="-128"/>
                        </a:rPr>
                        <a:t> HP</a:t>
                      </a:r>
                      <a:r>
                        <a:rPr lang="ja-JP" altLang="en-US" sz="650" u="none" strike="noStrike" dirty="0">
                          <a:effectLst/>
                          <a:latin typeface="メイリオ" panose="020B0604030504040204" pitchFamily="50" charset="-128"/>
                          <a:ea typeface="メイリオ" panose="020B0604030504040204" pitchFamily="50" charset="-128"/>
                        </a:rPr>
                        <a:t>制作①</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062038662"/>
                  </a:ext>
                </a:extLst>
              </a:tr>
              <a:tr h="153757">
                <a:tc vMerge="1">
                  <a:txBody>
                    <a:bodyPr/>
                    <a:lstStyle/>
                    <a:p>
                      <a:endParaRPr kumimoji="1" lang="ja-JP" altLang="en-US"/>
                    </a:p>
                  </a:txBody>
                  <a:tcPr/>
                </a:tc>
                <a:tc>
                  <a:txBody>
                    <a:bodyPr/>
                    <a:lstStyle/>
                    <a:p>
                      <a:pPr algn="l" fontAlgn="ctr"/>
                      <a:r>
                        <a:rPr lang="en-US" sz="650" u="none" strike="noStrike" dirty="0">
                          <a:effectLst/>
                          <a:latin typeface="メイリオ" panose="020B0604030504040204" pitchFamily="50" charset="-128"/>
                          <a:ea typeface="メイリオ" panose="020B0604030504040204" pitchFamily="50" charset="-128"/>
                        </a:rPr>
                        <a:t> WEB</a:t>
                      </a:r>
                      <a:r>
                        <a:rPr lang="ja-JP" altLang="en-US" sz="650" u="none" strike="noStrike" dirty="0">
                          <a:effectLst/>
                          <a:latin typeface="メイリオ" panose="020B0604030504040204" pitchFamily="50" charset="-128"/>
                          <a:ea typeface="メイリオ" panose="020B0604030504040204" pitchFamily="50" charset="-128"/>
                        </a:rPr>
                        <a:t>戦略①②</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96562112"/>
                  </a:ext>
                </a:extLst>
              </a:tr>
              <a:tr h="153757">
                <a:tc vMerge="1">
                  <a:txBody>
                    <a:bodyPr/>
                    <a:lstStyle/>
                    <a:p>
                      <a:pPr algn="ctr" fontAlgn="ctr"/>
                      <a:endParaRPr lang="ja-JP" altLang="en-US" sz="750" b="1" i="0" u="none" strike="noStrike" dirty="0">
                        <a:solidFill>
                          <a:schemeClr val="bg1"/>
                        </a:solidFill>
                        <a:effectLst/>
                        <a:latin typeface="+mn-ea"/>
                        <a:ea typeface="+mn-ea"/>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0C5E6"/>
                    </a:solidFill>
                  </a:tcPr>
                </a:tc>
                <a:tc>
                  <a:txBody>
                    <a:bodyPr/>
                    <a:lstStyle/>
                    <a:p>
                      <a:pPr algn="l" fontAlgn="ct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 クラウドサービス①～⑥</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156306223"/>
                  </a:ext>
                </a:extLst>
              </a:tr>
              <a:tr h="153757">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診療予約システム導入のメリット</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702007913"/>
                  </a:ext>
                </a:extLst>
              </a:tr>
              <a:tr h="153757">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 診療予約システムを選ぶ際のポイント</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011674401"/>
                  </a:ext>
                </a:extLst>
              </a:tr>
            </a:tbl>
          </a:graphicData>
        </a:graphic>
      </p:graphicFrame>
      <p:sp>
        <p:nvSpPr>
          <p:cNvPr id="3" name="テキスト ボックス 2">
            <a:extLst>
              <a:ext uri="{FF2B5EF4-FFF2-40B4-BE49-F238E27FC236}">
                <a16:creationId xmlns:a16="http://schemas.microsoft.com/office/drawing/2014/main" id="{9395F115-B69B-C702-E48B-7968A2177CA2}"/>
              </a:ext>
            </a:extLst>
          </p:cNvPr>
          <p:cNvSpPr txBox="1"/>
          <p:nvPr/>
        </p:nvSpPr>
        <p:spPr>
          <a:xfrm>
            <a:off x="1869682" y="9488008"/>
            <a:ext cx="3733884" cy="400110"/>
          </a:xfrm>
          <a:prstGeom prst="rect">
            <a:avLst/>
          </a:prstGeom>
          <a:noFill/>
        </p:spPr>
        <p:txBody>
          <a:bodyPr wrap="square">
            <a:spAutoFit/>
          </a:bodyPr>
          <a:lstStyle/>
          <a:p>
            <a:pPr algn="just"/>
            <a:r>
              <a:rPr lang="ja-JP" altLang="en-US" sz="1000" dirty="0">
                <a:effectLst/>
                <a:latin typeface="+mn-ea"/>
                <a:cs typeface="游明朝" panose="02020400000000000000" pitchFamily="18" charset="-128"/>
              </a:rPr>
              <a:t>いわて医師協同組合（</a:t>
            </a:r>
            <a:r>
              <a:rPr lang="ja-JP" altLang="ja-JP" sz="1000" dirty="0">
                <a:effectLst/>
                <a:latin typeface="+mn-ea"/>
                <a:cs typeface="游明朝" panose="02020400000000000000" pitchFamily="18" charset="-128"/>
              </a:rPr>
              <a:t>担当：</a:t>
            </a:r>
            <a:r>
              <a:rPr lang="ja-JP" altLang="en-US" sz="1000" dirty="0">
                <a:effectLst/>
                <a:latin typeface="+mn-ea"/>
                <a:cs typeface="游明朝" panose="02020400000000000000" pitchFamily="18" charset="-128"/>
              </a:rPr>
              <a:t>鈴木</a:t>
            </a:r>
            <a:r>
              <a:rPr lang="ja-JP" altLang="ja-JP" sz="1000" dirty="0">
                <a:effectLst/>
                <a:latin typeface="+mn-ea"/>
                <a:cs typeface="游明朝" panose="02020400000000000000" pitchFamily="18" charset="-128"/>
              </a:rPr>
              <a:t>）</a:t>
            </a:r>
          </a:p>
          <a:p>
            <a:pPr algn="just"/>
            <a:r>
              <a:rPr lang="ja-JP" altLang="ja-JP" sz="1000" dirty="0">
                <a:effectLst/>
                <a:latin typeface="+mn-ea"/>
                <a:cs typeface="游明朝" panose="02020400000000000000" pitchFamily="18" charset="-128"/>
              </a:rPr>
              <a:t>〒</a:t>
            </a:r>
            <a:r>
              <a:rPr lang="en-US" altLang="ja-JP" sz="1000" dirty="0">
                <a:latin typeface="+mn-ea"/>
                <a:cs typeface="游明朝" panose="02020400000000000000" pitchFamily="18" charset="-128"/>
              </a:rPr>
              <a:t>020-0024</a:t>
            </a:r>
            <a:r>
              <a:rPr lang="ja-JP" altLang="en-US" sz="1000" dirty="0">
                <a:latin typeface="+mn-ea"/>
                <a:cs typeface="游明朝" panose="02020400000000000000" pitchFamily="18" charset="-128"/>
              </a:rPr>
              <a:t>　盛岡市菜園二丁目８－２０</a:t>
            </a:r>
            <a:r>
              <a:rPr lang="ja-JP" altLang="ja-JP" sz="1000" dirty="0">
                <a:effectLst/>
                <a:latin typeface="+mn-ea"/>
                <a:cs typeface="游明朝" panose="02020400000000000000" pitchFamily="18" charset="-128"/>
              </a:rPr>
              <a:t>　</a:t>
            </a:r>
          </a:p>
        </p:txBody>
      </p:sp>
      <p:sp>
        <p:nvSpPr>
          <p:cNvPr id="4" name="テキスト ボックス 3">
            <a:extLst>
              <a:ext uri="{FF2B5EF4-FFF2-40B4-BE49-F238E27FC236}">
                <a16:creationId xmlns:a16="http://schemas.microsoft.com/office/drawing/2014/main" id="{BDF93F21-7D6F-1B66-21C0-806F2F9D1AD0}"/>
              </a:ext>
            </a:extLst>
          </p:cNvPr>
          <p:cNvSpPr txBox="1"/>
          <p:nvPr/>
        </p:nvSpPr>
        <p:spPr>
          <a:xfrm>
            <a:off x="4854030" y="9511436"/>
            <a:ext cx="1776846" cy="307777"/>
          </a:xfrm>
          <a:prstGeom prst="rect">
            <a:avLst/>
          </a:prstGeom>
          <a:noFill/>
        </p:spPr>
        <p:txBody>
          <a:bodyPr wrap="square">
            <a:spAutoFit/>
          </a:bodyPr>
          <a:lstStyle/>
          <a:p>
            <a:r>
              <a:rPr lang="ja-JP" altLang="ja-JP" sz="1200" b="1" dirty="0">
                <a:effectLst/>
                <a:latin typeface="+mn-ea"/>
                <a:cs typeface="游明朝" panose="02020400000000000000" pitchFamily="18" charset="-128"/>
              </a:rPr>
              <a:t>電話</a:t>
            </a:r>
            <a:r>
              <a:rPr lang="en-US" altLang="ja-JP" sz="1400" b="1" dirty="0">
                <a:effectLst/>
                <a:latin typeface="+mn-ea"/>
                <a:cs typeface="游明朝" panose="02020400000000000000" pitchFamily="18" charset="-128"/>
              </a:rPr>
              <a:t> </a:t>
            </a:r>
            <a:r>
              <a:rPr lang="en-US" altLang="ja-JP" sz="1400" b="1" dirty="0">
                <a:latin typeface="+mn-ea"/>
                <a:cs typeface="游明朝" panose="02020400000000000000" pitchFamily="18" charset="-128"/>
              </a:rPr>
              <a:t>019-626-5550</a:t>
            </a:r>
            <a:endParaRPr lang="ja-JP" altLang="en-US" sz="1400" b="1" dirty="0"/>
          </a:p>
        </p:txBody>
      </p:sp>
      <p:grpSp>
        <p:nvGrpSpPr>
          <p:cNvPr id="6" name="グループ化 5">
            <a:extLst>
              <a:ext uri="{FF2B5EF4-FFF2-40B4-BE49-F238E27FC236}">
                <a16:creationId xmlns:a16="http://schemas.microsoft.com/office/drawing/2014/main" id="{14467986-27CE-639C-C840-950AC4086DDA}"/>
              </a:ext>
            </a:extLst>
          </p:cNvPr>
          <p:cNvGrpSpPr/>
          <p:nvPr/>
        </p:nvGrpSpPr>
        <p:grpSpPr>
          <a:xfrm>
            <a:off x="246500" y="9526826"/>
            <a:ext cx="1414949" cy="307777"/>
            <a:chOff x="304994" y="9450119"/>
            <a:chExt cx="1419303" cy="307777"/>
          </a:xfrm>
          <a:solidFill>
            <a:schemeClr val="accent6">
              <a:lumMod val="75000"/>
            </a:schemeClr>
          </a:solidFill>
        </p:grpSpPr>
        <p:sp>
          <p:nvSpPr>
            <p:cNvPr id="7" name="四角形: 角を丸くする 6">
              <a:extLst>
                <a:ext uri="{FF2B5EF4-FFF2-40B4-BE49-F238E27FC236}">
                  <a16:creationId xmlns:a16="http://schemas.microsoft.com/office/drawing/2014/main" id="{89737F3E-5BDA-2ED1-03AF-73D1013914C6}"/>
                </a:ext>
              </a:extLst>
            </p:cNvPr>
            <p:cNvSpPr/>
            <p:nvPr/>
          </p:nvSpPr>
          <p:spPr>
            <a:xfrm>
              <a:off x="304994" y="9450119"/>
              <a:ext cx="1419303" cy="307777"/>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B91FCC8-1A96-2BEF-FC8B-3CC53C46F62A}"/>
                </a:ext>
              </a:extLst>
            </p:cNvPr>
            <p:cNvSpPr txBox="1"/>
            <p:nvPr/>
          </p:nvSpPr>
          <p:spPr>
            <a:xfrm>
              <a:off x="381542" y="9465507"/>
              <a:ext cx="1266206" cy="261610"/>
            </a:xfrm>
            <a:prstGeom prst="rect">
              <a:avLst/>
            </a:prstGeom>
            <a:grpFill/>
          </p:spPr>
          <p:txBody>
            <a:bodyPr wrap="square">
              <a:spAutoFit/>
            </a:bodyPr>
            <a:lstStyle/>
            <a:p>
              <a:pPr algn="ctr"/>
              <a:r>
                <a:rPr lang="ja-JP" altLang="en-US" sz="1100" b="1" dirty="0">
                  <a:solidFill>
                    <a:schemeClr val="bg1"/>
                  </a:solidFill>
                  <a:effectLst/>
                  <a:latin typeface="+mn-ea"/>
                  <a:cs typeface="游明朝" panose="02020400000000000000" pitchFamily="18" charset="-128"/>
                </a:rPr>
                <a:t>お問い合わせ先</a:t>
              </a:r>
              <a:endParaRPr lang="ja-JP" altLang="en-US" sz="1100" b="1" dirty="0">
                <a:solidFill>
                  <a:schemeClr val="bg1"/>
                </a:solidFill>
              </a:endParaRPr>
            </a:p>
          </p:txBody>
        </p:sp>
      </p:grpSp>
      <p:graphicFrame>
        <p:nvGraphicFramePr>
          <p:cNvPr id="9" name="表 8">
            <a:extLst>
              <a:ext uri="{FF2B5EF4-FFF2-40B4-BE49-F238E27FC236}">
                <a16:creationId xmlns:a16="http://schemas.microsoft.com/office/drawing/2014/main" id="{AC2FD977-C59B-6823-ACE0-A5F5ED8A52A5}"/>
              </a:ext>
            </a:extLst>
          </p:cNvPr>
          <p:cNvGraphicFramePr>
            <a:graphicFrameLocks noGrp="1"/>
          </p:cNvGraphicFramePr>
          <p:nvPr/>
        </p:nvGraphicFramePr>
        <p:xfrm>
          <a:off x="3263640" y="433167"/>
          <a:ext cx="3426134" cy="8974922"/>
        </p:xfrm>
        <a:graphic>
          <a:graphicData uri="http://schemas.openxmlformats.org/drawingml/2006/table">
            <a:tbl>
              <a:tblPr>
                <a:tableStyleId>{46F890A9-2807-4EBB-B81D-B2AA78EC7F39}</a:tableStyleId>
              </a:tblPr>
              <a:tblGrid>
                <a:gridCol w="321288">
                  <a:extLst>
                    <a:ext uri="{9D8B030D-6E8A-4147-A177-3AD203B41FA5}">
                      <a16:colId xmlns:a16="http://schemas.microsoft.com/office/drawing/2014/main" val="258529745"/>
                    </a:ext>
                  </a:extLst>
                </a:gridCol>
                <a:gridCol w="736323">
                  <a:extLst>
                    <a:ext uri="{9D8B030D-6E8A-4147-A177-3AD203B41FA5}">
                      <a16:colId xmlns:a16="http://schemas.microsoft.com/office/drawing/2014/main" val="1795595592"/>
                    </a:ext>
                  </a:extLst>
                </a:gridCol>
                <a:gridCol w="2368523">
                  <a:extLst>
                    <a:ext uri="{9D8B030D-6E8A-4147-A177-3AD203B41FA5}">
                      <a16:colId xmlns:a16="http://schemas.microsoft.com/office/drawing/2014/main" val="600530134"/>
                    </a:ext>
                  </a:extLst>
                </a:gridCol>
              </a:tblGrid>
              <a:tr h="205882">
                <a:tc gridSpan="3">
                  <a:txBody>
                    <a:bodyPr/>
                    <a:lstStyle/>
                    <a:p>
                      <a:pPr algn="ctr" fontAlgn="ctr"/>
                      <a:r>
                        <a:rPr lang="en-US" altLang="ja-JP" sz="750" b="1" i="0" u="none" strike="noStrike" dirty="0">
                          <a:solidFill>
                            <a:schemeClr val="bg1"/>
                          </a:solidFill>
                          <a:effectLst/>
                          <a:latin typeface="メイリオ" panose="020B0604030504040204" pitchFamily="50" charset="-128"/>
                          <a:ea typeface="メイリオ" panose="020B0604030504040204" pitchFamily="50" charset="-128"/>
                        </a:rPr>
                        <a:t>QOL</a:t>
                      </a:r>
                      <a:r>
                        <a:rPr lang="ja-JP" altLang="en-US" sz="750" b="1" i="0" u="none" strike="noStrike" dirty="0">
                          <a:solidFill>
                            <a:schemeClr val="bg1"/>
                          </a:solidFill>
                          <a:effectLst/>
                          <a:latin typeface="メイリオ" panose="020B0604030504040204" pitchFamily="50" charset="-128"/>
                          <a:ea typeface="メイリオ" panose="020B0604030504040204" pitchFamily="50" charset="-128"/>
                        </a:rPr>
                        <a:t>情報</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pPr algn="l" fontAlgn="ct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500401125"/>
                  </a:ext>
                </a:extLst>
              </a:tr>
              <a:tr h="156590">
                <a:tc rowSpan="9">
                  <a:txBody>
                    <a:bodyPr/>
                    <a:lstStyle/>
                    <a:p>
                      <a:pPr algn="ctr" fontAlgn="ct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ライフプラン</a:t>
                      </a: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vert="eaVert"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rowSpan="5">
                  <a:txBody>
                    <a:bodyPr/>
                    <a:lstStyle/>
                    <a:p>
                      <a:pPr algn="ctr" fontAlgn="ct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教 育</a:t>
                      </a: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モンテッソーリ教育入門①～④</a:t>
                      </a:r>
                      <a:endParaRPr lang="en-US" altLang="ja-JP" sz="650" u="none" strike="noStrike" dirty="0">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705719150"/>
                  </a:ext>
                </a:extLst>
              </a:tr>
              <a:tr h="15659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首都圏</a:t>
                      </a:r>
                      <a:r>
                        <a:rPr lang="en-US" altLang="ja-JP" sz="650" u="none" strike="noStrike" dirty="0">
                          <a:effectLst/>
                          <a:latin typeface="メイリオ" panose="020B0604030504040204" pitchFamily="50" charset="-128"/>
                          <a:ea typeface="メイリオ" panose="020B0604030504040204" pitchFamily="50" charset="-128"/>
                        </a:rPr>
                        <a:t>vs</a:t>
                      </a:r>
                      <a:r>
                        <a:rPr lang="ja-JP" altLang="en-US" sz="650" u="none" strike="noStrike" dirty="0">
                          <a:effectLst/>
                          <a:latin typeface="メイリオ" panose="020B0604030504040204" pitchFamily="50" charset="-128"/>
                          <a:ea typeface="メイリオ" panose="020B0604030504040204" pitchFamily="50" charset="-128"/>
                        </a:rPr>
                        <a:t>首都圏以外の子育て戦略</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455602365"/>
                  </a:ext>
                </a:extLst>
              </a:tr>
              <a:tr h="15659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寄宿舎・寮がある中高一貫校</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321858198"/>
                  </a:ext>
                </a:extLst>
              </a:tr>
              <a:tr h="15659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 高校受験＝内申点　親の予習が必須</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956530289"/>
                  </a:ext>
                </a:extLst>
              </a:tr>
              <a:tr h="15659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教育対談</a:t>
                      </a: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Vol.1</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4</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87204690"/>
                  </a:ext>
                </a:extLst>
              </a:tr>
              <a:tr h="156590">
                <a:tc vMerge="1">
                  <a:txBody>
                    <a:bodyPr/>
                    <a:lstStyle/>
                    <a:p>
                      <a:endParaRPr kumimoji="1" lang="ja-JP" altLang="en-US"/>
                    </a:p>
                  </a:txBody>
                  <a:tcPr>
                    <a:lnT w="12700" cap="flat" cmpd="sng" algn="ctr">
                      <a:solidFill>
                        <a:schemeClr val="bg1"/>
                      </a:solidFill>
                      <a:prstDash val="solid"/>
                      <a:round/>
                      <a:headEnd type="none" w="med" len="med"/>
                      <a:tailEnd type="none" w="med" len="med"/>
                    </a:lnT>
                  </a:tcPr>
                </a:tc>
                <a:tc>
                  <a:txBody>
                    <a:bodyPr/>
                    <a:lstStyle/>
                    <a:p>
                      <a:pPr algn="ctr" fontAlgn="ctr"/>
                      <a:r>
                        <a:rPr lang="ja-JP" altLang="en-US" sz="750" b="1" i="0" u="none" strike="noStrike" dirty="0">
                          <a:solidFill>
                            <a:schemeClr val="bg1"/>
                          </a:solidFill>
                          <a:effectLst/>
                          <a:latin typeface="メイリオ" panose="020B0604030504040204" pitchFamily="50" charset="-128"/>
                          <a:ea typeface="メイリオ" panose="020B0604030504040204" pitchFamily="50" charset="-128"/>
                        </a:rPr>
                        <a:t>住宅</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 住宅ローンの借り方・返し方／住宅ローン控除</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851472781"/>
                  </a:ext>
                </a:extLst>
              </a:tr>
              <a:tr h="156590">
                <a:tc vMerge="1">
                  <a:txBody>
                    <a:bodyPr/>
                    <a:lstStyle/>
                    <a:p>
                      <a:endParaRPr kumimoji="1" lang="ja-JP" altLang="en-US"/>
                    </a:p>
                  </a:txBody>
                  <a:tcPr>
                    <a:lnT w="12700" cap="flat" cmpd="sng" algn="ctr">
                      <a:solidFill>
                        <a:schemeClr val="bg1"/>
                      </a:solidFill>
                      <a:prstDash val="solid"/>
                      <a:round/>
                      <a:headEnd type="none" w="med" len="med"/>
                      <a:tailEnd type="none" w="med" len="med"/>
                    </a:lnT>
                  </a:tcPr>
                </a:tc>
                <a:tc rowSpan="2">
                  <a:txBody>
                    <a:bodyPr/>
                    <a:lstStyle/>
                    <a:p>
                      <a:pPr algn="ctr" fontAlgn="ct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終活・相続</a:t>
                      </a: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認知症対策の切り札 家族信託のススメ①②</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557891913"/>
                  </a:ext>
                </a:extLst>
              </a:tr>
              <a:tr h="156590">
                <a:tc vMerge="1">
                  <a:txBody>
                    <a:bodyPr/>
                    <a:lstStyle/>
                    <a:p>
                      <a:endParaRPr kumimoji="1" lang="ja-JP" altLang="en-US"/>
                    </a:p>
                  </a:txBody>
                  <a:tcPr/>
                </a:tc>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 生命保険の相続税対策①非課税枠の活用／②保険レバレッジ</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250695200"/>
                  </a:ext>
                </a:extLst>
              </a:tr>
              <a:tr h="156590">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fontAlgn="ctr"/>
                      <a:r>
                        <a:rPr lang="ja-JP" altLang="en-US" sz="750" b="1" i="0" u="none" strike="noStrike" dirty="0">
                          <a:solidFill>
                            <a:schemeClr val="bg1"/>
                          </a:solidFill>
                          <a:effectLst/>
                          <a:latin typeface="メイリオ" panose="020B0604030504040204" pitchFamily="50" charset="-128"/>
                          <a:ea typeface="メイリオ" panose="020B0604030504040204" pitchFamily="50" charset="-128"/>
                        </a:rPr>
                        <a:t>その他</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ライフプラン</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10966417"/>
                  </a:ext>
                </a:extLst>
              </a:tr>
              <a:tr h="156590">
                <a:tc rowSpan="13">
                  <a:txBody>
                    <a:bodyPr/>
                    <a:lstStyle/>
                    <a:p>
                      <a:pPr algn="ctr" fontAlgn="ctr"/>
                      <a:r>
                        <a:rPr lang="zh-TW" altLang="en-US" sz="750" b="1" u="none" strike="noStrike" dirty="0">
                          <a:solidFill>
                            <a:schemeClr val="bg1"/>
                          </a:solidFill>
                          <a:effectLst/>
                          <a:latin typeface="メイリオ" panose="020B0604030504040204" pitchFamily="50" charset="-128"/>
                          <a:ea typeface="メイリオ" panose="020B0604030504040204" pitchFamily="50" charset="-128"/>
                        </a:rPr>
                        <a:t>資産管理</a:t>
                      </a: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／運用</a:t>
                      </a:r>
                      <a:endParaRPr lang="zh-TW"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vert="eaVert"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rowSpan="7">
                  <a:txBody>
                    <a:bodyPr/>
                    <a:lstStyle/>
                    <a:p>
                      <a:pPr algn="ctr" fontAlgn="ct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金融商品</a:t>
                      </a:r>
                      <a:br>
                        <a:rPr lang="ja-JP" altLang="en-US" sz="750" b="1" u="none" strike="noStrike" dirty="0">
                          <a:solidFill>
                            <a:schemeClr val="bg1"/>
                          </a:solidFill>
                          <a:effectLst/>
                          <a:latin typeface="メイリオ" panose="020B0604030504040204" pitchFamily="50" charset="-128"/>
                          <a:ea typeface="メイリオ" panose="020B0604030504040204" pitchFamily="50" charset="-128"/>
                        </a:rPr>
                      </a:b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 （投資信託</a:t>
                      </a:r>
                      <a:endParaRPr lang="en-US" altLang="ja-JP" sz="750" b="1" u="none" strike="noStrike" dirty="0">
                        <a:solidFill>
                          <a:schemeClr val="bg1"/>
                        </a:solidFill>
                        <a:effectLst/>
                        <a:latin typeface="メイリオ" panose="020B0604030504040204" pitchFamily="50" charset="-128"/>
                        <a:ea typeface="メイリオ" panose="020B0604030504040204" pitchFamily="50" charset="-128"/>
                      </a:endParaRPr>
                    </a:p>
                    <a:p>
                      <a:pPr algn="ctr" fontAlgn="ct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・株式等）</a:t>
                      </a: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投資信託とは？概要と上手な活用方法</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33253483"/>
                  </a:ext>
                </a:extLst>
              </a:tr>
              <a:tr h="15659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効果的な投資方法</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894636666"/>
                  </a:ext>
                </a:extLst>
              </a:tr>
              <a:tr h="15659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投資や運用の必要性</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187828947"/>
                  </a:ext>
                </a:extLst>
              </a:tr>
              <a:tr h="15659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金融機関の収益構造の問題点</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139986231"/>
                  </a:ext>
                </a:extLst>
              </a:tr>
              <a:tr h="156590">
                <a:tc vMerge="1">
                  <a:txBody>
                    <a:bodyPr/>
                    <a:lstStyle/>
                    <a:p>
                      <a:endParaRPr kumimoji="1" lang="ja-JP" altLang="en-US"/>
                    </a:p>
                  </a:txBody>
                  <a:tcPr/>
                </a:tc>
                <a:tc vMerge="1">
                  <a:txBody>
                    <a:bodyPr/>
                    <a:lstStyle/>
                    <a:p>
                      <a:pPr algn="ctr" fontAlgn="ctr"/>
                      <a:endParaRPr lang="ja-JP" altLang="en-US" sz="750" b="1" i="0" u="none" strike="noStrike" dirty="0">
                        <a:solidFill>
                          <a:schemeClr val="bg1"/>
                        </a:solidFill>
                        <a:effectLst/>
                        <a:latin typeface="+mn-ea"/>
                        <a:ea typeface="+mn-ea"/>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0C5E6"/>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お客様</a:t>
                      </a: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Interview</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IFA</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と考える資産運用～</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284193134"/>
                  </a:ext>
                </a:extLst>
              </a:tr>
              <a:tr h="156590">
                <a:tc vMerge="1">
                  <a:txBody>
                    <a:bodyPr/>
                    <a:lstStyle/>
                    <a:p>
                      <a:endParaRPr kumimoji="1" lang="ja-JP" altLang="en-US"/>
                    </a:p>
                  </a:txBody>
                  <a:tcPr/>
                </a:tc>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債券投資の魅力とリスク</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83834285"/>
                  </a:ext>
                </a:extLst>
              </a:tr>
              <a:tr h="156590">
                <a:tc vMerge="1">
                  <a:txBody>
                    <a:bodyPr/>
                    <a:lstStyle/>
                    <a:p>
                      <a:endParaRPr kumimoji="1" lang="ja-JP" altLang="en-US"/>
                    </a:p>
                  </a:txBody>
                  <a:tcPr/>
                </a:tc>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投資を勧められた時に確認したいこと</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449684121"/>
                  </a:ext>
                </a:extLst>
              </a:tr>
              <a:tr h="156590">
                <a:tc vMerge="1">
                  <a:txBody>
                    <a:bodyPr/>
                    <a:lstStyle/>
                    <a:p>
                      <a:endParaRPr kumimoji="1" lang="ja-JP" altLang="en-US"/>
                    </a:p>
                  </a:txBody>
                  <a:tcPr/>
                </a:tc>
                <a:tc rowSpan="6">
                  <a:txBody>
                    <a:bodyPr/>
                    <a:lstStyle/>
                    <a:p>
                      <a:pPr algn="ctr" fontAlgn="ct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不動産</a:t>
                      </a: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首都圏不動産市況の概説</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955349500"/>
                  </a:ext>
                </a:extLst>
              </a:tr>
              <a:tr h="15659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中古マンション購入の</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491897110"/>
                  </a:ext>
                </a:extLst>
              </a:tr>
              <a:tr h="15659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不動産売却において知っておきたい両手取引と片手取引とは</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441966653"/>
                  </a:ext>
                </a:extLst>
              </a:tr>
              <a:tr h="156590">
                <a:tc vMerge="1">
                  <a:txBody>
                    <a:bodyPr/>
                    <a:lstStyle/>
                    <a:p>
                      <a:pPr algn="ctr" fontAlgn="ctr"/>
                      <a:endParaRPr lang="zh-TW" altLang="en-US" sz="750" b="1" i="0" u="none" strike="noStrike" dirty="0">
                        <a:solidFill>
                          <a:schemeClr val="bg1"/>
                        </a:solidFill>
                        <a:effectLst/>
                        <a:latin typeface="游ゴシック" panose="020B0400000000000000" pitchFamily="50" charset="-128"/>
                        <a:ea typeface="游ゴシック" panose="020B0400000000000000"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ja-JP" altLang="en-US" sz="750" b="1" i="0" u="none" strike="noStrike" dirty="0">
                        <a:solidFill>
                          <a:schemeClr val="bg1"/>
                        </a:solidFill>
                        <a:effectLst/>
                        <a:latin typeface="+mn-ea"/>
                        <a:ea typeface="+mn-ea"/>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C5E6"/>
                    </a:solidFill>
                  </a:tcPr>
                </a:tc>
                <a:tc>
                  <a:txBody>
                    <a:bodyPr/>
                    <a:lstStyle/>
                    <a:p>
                      <a:pPr algn="l" fontAlgn="ct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 不動産の共有問題</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69126564"/>
                  </a:ext>
                </a:extLst>
              </a:tr>
              <a:tr h="156590">
                <a:tc vMerge="1">
                  <a:txBody>
                    <a:bodyPr/>
                    <a:lstStyle/>
                    <a:p>
                      <a:pPr algn="ctr" fontAlgn="ctr"/>
                      <a:endParaRPr lang="zh-TW" altLang="en-US" sz="750" b="1" i="0" u="none" strike="noStrike" dirty="0">
                        <a:solidFill>
                          <a:schemeClr val="bg1"/>
                        </a:solidFill>
                        <a:effectLst/>
                        <a:latin typeface="游ゴシック" panose="020B0400000000000000" pitchFamily="50" charset="-128"/>
                        <a:ea typeface="游ゴシック" panose="020B0400000000000000"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ja-JP" altLang="en-US" sz="750" b="1" i="0" u="none" strike="noStrike" dirty="0">
                        <a:solidFill>
                          <a:schemeClr val="bg1"/>
                        </a:solidFill>
                        <a:effectLst/>
                        <a:latin typeface="+mn-ea"/>
                        <a:ea typeface="+mn-ea"/>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C5E6"/>
                    </a:solid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 資産管理会社を活用した不動産運用</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903978474"/>
                  </a:ext>
                </a:extLst>
              </a:tr>
              <a:tr h="156590">
                <a:tc vMerge="1">
                  <a:txBody>
                    <a:bodyPr/>
                    <a:lstStyle/>
                    <a:p>
                      <a:pPr algn="ctr" fontAlgn="ctr"/>
                      <a:endParaRPr lang="zh-TW" altLang="en-US" sz="750" b="1" i="0" u="none" strike="noStrike" dirty="0">
                        <a:solidFill>
                          <a:schemeClr val="bg1"/>
                        </a:solidFill>
                        <a:effectLst/>
                        <a:latin typeface="游ゴシック" panose="020B0400000000000000" pitchFamily="50" charset="-128"/>
                        <a:ea typeface="游ゴシック" panose="020B0400000000000000"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ja-JP" altLang="en-US" sz="750" b="1" i="0" u="none" strike="noStrike" dirty="0">
                        <a:solidFill>
                          <a:schemeClr val="bg1"/>
                        </a:solidFill>
                        <a:effectLst/>
                        <a:latin typeface="+mn-ea"/>
                        <a:ea typeface="+mn-ea"/>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0C5E6"/>
                    </a:solid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 不動産小口化商品とは</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796194055"/>
                  </a:ext>
                </a:extLst>
              </a:tr>
              <a:tr h="156590">
                <a:tc rowSpan="12">
                  <a:txBody>
                    <a:bodyPr/>
                    <a:lstStyle/>
                    <a:p>
                      <a:pPr algn="ctr" fontAlgn="ctr"/>
                      <a:r>
                        <a:rPr lang="zh-TW" altLang="en-US" sz="750" b="1" u="none" strike="noStrike" dirty="0">
                          <a:solidFill>
                            <a:schemeClr val="bg1"/>
                          </a:solidFill>
                          <a:effectLst/>
                          <a:latin typeface="メイリオ" panose="020B0604030504040204" pitchFamily="50" charset="-128"/>
                          <a:ea typeface="メイリオ" panose="020B0604030504040204" pitchFamily="50" charset="-128"/>
                        </a:rPr>
                        <a:t>公的優遇制度</a:t>
                      </a:r>
                      <a:endParaRPr lang="zh-TW"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vert="eaVert"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rowSpan="2">
                  <a:txBody>
                    <a:bodyPr/>
                    <a:lstStyle/>
                    <a:p>
                      <a:pPr algn="ctr" fontAlgn="ctr"/>
                      <a:r>
                        <a:rPr lang="en-US" sz="750" b="1" u="none" strike="noStrike" dirty="0" err="1">
                          <a:solidFill>
                            <a:schemeClr val="bg1"/>
                          </a:solidFill>
                          <a:effectLst/>
                          <a:latin typeface="メイリオ" panose="020B0604030504040204" pitchFamily="50" charset="-128"/>
                          <a:ea typeface="メイリオ" panose="020B0604030504040204" pitchFamily="50" charset="-128"/>
                        </a:rPr>
                        <a:t>iDeCo</a:t>
                      </a:r>
                      <a:r>
                        <a:rPr lang="en-US" sz="750" b="1" u="none" strike="noStrike" dirty="0">
                          <a:solidFill>
                            <a:schemeClr val="bg1"/>
                          </a:solidFill>
                          <a:effectLst/>
                          <a:latin typeface="メイリオ" panose="020B0604030504040204" pitchFamily="50" charset="-128"/>
                          <a:ea typeface="メイリオ" panose="020B0604030504040204" pitchFamily="50" charset="-128"/>
                        </a:rPr>
                        <a:t>・</a:t>
                      </a: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企業型確定拠出年金</a:t>
                      </a: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投資で活用したい制度</a:t>
                      </a:r>
                      <a:r>
                        <a:rPr lang="en-US" altLang="ja-JP" sz="650" u="none" strike="noStrike" dirty="0">
                          <a:effectLst/>
                          <a:latin typeface="メイリオ" panose="020B0604030504040204" pitchFamily="50" charset="-128"/>
                          <a:ea typeface="メイリオ" panose="020B0604030504040204" pitchFamily="50" charset="-128"/>
                        </a:rPr>
                        <a:t>【</a:t>
                      </a:r>
                      <a:r>
                        <a:rPr lang="en-US" altLang="ja-JP" sz="650" u="none" strike="noStrike" dirty="0" err="1">
                          <a:effectLst/>
                          <a:latin typeface="メイリオ" panose="020B0604030504040204" pitchFamily="50" charset="-128"/>
                          <a:ea typeface="メイリオ" panose="020B0604030504040204" pitchFamily="50" charset="-128"/>
                        </a:rPr>
                        <a:t>iDeCo</a:t>
                      </a:r>
                      <a:r>
                        <a:rPr lang="en-US" altLang="ja-JP" sz="650" u="none" strike="noStrike" dirty="0">
                          <a:effectLst/>
                          <a:latin typeface="メイリオ" panose="020B0604030504040204" pitchFamily="50" charset="-128"/>
                          <a:ea typeface="メイリオ" panose="020B0604030504040204" pitchFamily="50" charset="-128"/>
                        </a:rPr>
                        <a:t>】</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996993733"/>
                  </a:ext>
                </a:extLst>
              </a:tr>
              <a:tr h="156590">
                <a:tc vMerge="1">
                  <a:txBody>
                    <a:bodyPr/>
                    <a:lstStyle/>
                    <a:p>
                      <a:pPr algn="ctr" fontAlgn="ctr"/>
                      <a:r>
                        <a:rPr lang="zh-TW" altLang="en-US" sz="750" b="1" u="none" strike="noStrike" dirty="0">
                          <a:solidFill>
                            <a:schemeClr val="bg1"/>
                          </a:solidFill>
                          <a:effectLst/>
                          <a:latin typeface="游ゴシック" panose="020B0400000000000000" pitchFamily="50" charset="-128"/>
                          <a:ea typeface="游ゴシック" panose="020B0400000000000000" pitchFamily="50" charset="-128"/>
                        </a:rPr>
                        <a:t>公的</a:t>
                      </a:r>
                      <a:endParaRPr lang="en-US" altLang="zh-TW" sz="750" b="1" u="none" strike="noStrike" dirty="0">
                        <a:solidFill>
                          <a:schemeClr val="bg1"/>
                        </a:solidFill>
                        <a:effectLst/>
                        <a:latin typeface="游ゴシック" panose="020B0400000000000000" pitchFamily="50" charset="-128"/>
                        <a:ea typeface="游ゴシック" panose="020B0400000000000000" pitchFamily="50" charset="-128"/>
                      </a:endParaRPr>
                    </a:p>
                    <a:p>
                      <a:pPr algn="ctr" fontAlgn="ctr"/>
                      <a:r>
                        <a:rPr lang="zh-TW" altLang="en-US" sz="750" b="1" u="none" strike="noStrike" dirty="0">
                          <a:solidFill>
                            <a:schemeClr val="bg1"/>
                          </a:solidFill>
                          <a:effectLst/>
                          <a:latin typeface="游ゴシック" panose="020B0400000000000000" pitchFamily="50" charset="-128"/>
                          <a:ea typeface="游ゴシック" panose="020B0400000000000000" pitchFamily="50" charset="-128"/>
                        </a:rPr>
                        <a:t>優遇制度</a:t>
                      </a:r>
                      <a:endParaRPr lang="zh-TW" altLang="en-US" sz="750" b="1" i="0" u="none" strike="noStrike" dirty="0">
                        <a:solidFill>
                          <a:schemeClr val="bg1"/>
                        </a:solidFill>
                        <a:effectLst/>
                        <a:latin typeface="游ゴシック" panose="020B0400000000000000" pitchFamily="50" charset="-128"/>
                        <a:ea typeface="游ゴシック" panose="020B0400000000000000"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60000"/>
                        <a:lumOff val="40000"/>
                      </a:schemeClr>
                    </a:solidFill>
                  </a:tcPr>
                </a:tc>
                <a:tc vMerge="1">
                  <a:txBody>
                    <a:bodyPr/>
                    <a:lstStyle/>
                    <a:p>
                      <a:pPr algn="ctr" fontAlgn="ctr"/>
                      <a:r>
                        <a:rPr lang="en-US" sz="750" b="1" u="none" strike="noStrike" dirty="0" err="1">
                          <a:solidFill>
                            <a:schemeClr val="bg1"/>
                          </a:solidFill>
                          <a:effectLst/>
                          <a:latin typeface="+mn-ea"/>
                          <a:ea typeface="+mn-ea"/>
                        </a:rPr>
                        <a:t>iDeCo</a:t>
                      </a:r>
                      <a:r>
                        <a:rPr lang="en-US" sz="750" b="1" u="none" strike="noStrike" dirty="0">
                          <a:solidFill>
                            <a:schemeClr val="bg1"/>
                          </a:solidFill>
                          <a:effectLst/>
                          <a:latin typeface="+mn-ea"/>
                          <a:ea typeface="+mn-ea"/>
                        </a:rPr>
                        <a:t>・</a:t>
                      </a:r>
                      <a:r>
                        <a:rPr lang="ja-JP" altLang="en-US" sz="750" b="1" u="none" strike="noStrike" dirty="0">
                          <a:solidFill>
                            <a:schemeClr val="bg1"/>
                          </a:solidFill>
                          <a:effectLst/>
                          <a:latin typeface="+mn-ea"/>
                          <a:ea typeface="+mn-ea"/>
                        </a:rPr>
                        <a:t>企業型確定拠出年金</a:t>
                      </a:r>
                      <a:endParaRPr lang="ja-JP" altLang="en-US" sz="750" b="1" i="0" u="none" strike="noStrike" dirty="0">
                        <a:solidFill>
                          <a:schemeClr val="bg1"/>
                        </a:solidFill>
                        <a:effectLst/>
                        <a:latin typeface="+mn-ea"/>
                        <a:ea typeface="+mn-ea"/>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個人型確定拠出年金（</a:t>
                      </a:r>
                      <a:r>
                        <a:rPr lang="en-US" altLang="ja-JP" sz="650" u="none" strike="noStrike" dirty="0" err="1">
                          <a:effectLst/>
                          <a:latin typeface="メイリオ" panose="020B0604030504040204" pitchFamily="50" charset="-128"/>
                          <a:ea typeface="メイリオ" panose="020B0604030504040204" pitchFamily="50" charset="-128"/>
                        </a:rPr>
                        <a:t>iDeCo</a:t>
                      </a:r>
                      <a:r>
                        <a:rPr lang="ja-JP" altLang="en-US" sz="650" u="none" strike="noStrike" dirty="0">
                          <a:effectLst/>
                          <a:latin typeface="メイリオ" panose="020B0604030504040204" pitchFamily="50" charset="-128"/>
                          <a:ea typeface="メイリオ" panose="020B0604030504040204" pitchFamily="50" charset="-128"/>
                        </a:rPr>
                        <a:t>）の申し込み方法</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627169595"/>
                  </a:ext>
                </a:extLst>
              </a:tr>
              <a:tr h="156590">
                <a:tc vMerge="1">
                  <a:txBody>
                    <a:bodyPr/>
                    <a:lstStyle/>
                    <a:p>
                      <a:endParaRPr kumimoji="1" lang="ja-JP" altLang="en-US"/>
                    </a:p>
                  </a:txBody>
                  <a:tcPr/>
                </a:tc>
                <a:tc rowSpan="3">
                  <a:txBody>
                    <a:bodyPr/>
                    <a:lstStyle/>
                    <a:p>
                      <a:pPr algn="ctr" fontAlgn="ctr"/>
                      <a:r>
                        <a:rPr lang="en-US" sz="750" b="1" u="none" strike="noStrike" dirty="0">
                          <a:solidFill>
                            <a:schemeClr val="bg1"/>
                          </a:solidFill>
                          <a:effectLst/>
                          <a:latin typeface="メイリオ" panose="020B0604030504040204" pitchFamily="50" charset="-128"/>
                          <a:ea typeface="メイリオ" panose="020B0604030504040204" pitchFamily="50" charset="-128"/>
                        </a:rPr>
                        <a:t>NISA</a:t>
                      </a:r>
                      <a:endParaRPr 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旧</a:t>
                      </a:r>
                      <a:r>
                        <a:rPr lang="en-US" altLang="ja-JP" sz="650" u="none" strike="noStrike" dirty="0">
                          <a:effectLst/>
                          <a:latin typeface="メイリオ" panose="020B0604030504040204" pitchFamily="50" charset="-128"/>
                          <a:ea typeface="メイリオ" panose="020B0604030504040204" pitchFamily="50" charset="-128"/>
                        </a:rPr>
                        <a:t>NISA</a:t>
                      </a:r>
                      <a:r>
                        <a:rPr lang="ja-JP" altLang="en-US" sz="650" u="none" strike="noStrike" dirty="0">
                          <a:effectLst/>
                          <a:latin typeface="メイリオ" panose="020B0604030504040204" pitchFamily="50" charset="-128"/>
                          <a:ea typeface="メイリオ" panose="020B0604030504040204" pitchFamily="50" charset="-128"/>
                        </a:rPr>
                        <a:t>口座の出口戦略</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816244"/>
                  </a:ext>
                </a:extLst>
              </a:tr>
              <a:tr h="156590">
                <a:tc vMerge="1">
                  <a:txBody>
                    <a:bodyPr/>
                    <a:lstStyle/>
                    <a:p>
                      <a:endParaRPr kumimoji="1" lang="ja-JP" altLang="en-US"/>
                    </a:p>
                  </a:txBody>
                  <a:tcPr/>
                </a:tc>
                <a:tc vMerge="1">
                  <a:txBody>
                    <a:bodyPr/>
                    <a:lstStyle/>
                    <a:p>
                      <a:pPr algn="ctr" fontAlgn="ctr"/>
                      <a:endParaRPr 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新</a:t>
                      </a: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NISA</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の制度概要</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162348567"/>
                  </a:ext>
                </a:extLst>
              </a:tr>
              <a:tr h="156590">
                <a:tc vMerge="1">
                  <a:txBody>
                    <a:bodyPr/>
                    <a:lstStyle/>
                    <a:p>
                      <a:endParaRPr kumimoji="1" lang="ja-JP" altLang="en-US"/>
                    </a:p>
                  </a:txBody>
                  <a:tcPr/>
                </a:tc>
                <a:tc vMerge="1">
                  <a:txBody>
                    <a:bodyPr/>
                    <a:lstStyle/>
                    <a:p>
                      <a:pPr algn="ctr" fontAlgn="ctr"/>
                      <a:endParaRPr 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新</a:t>
                      </a: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NISA</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制度</a:t>
                      </a: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Q&amp;A</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65544232"/>
                  </a:ext>
                </a:extLst>
              </a:tr>
              <a:tr h="156590">
                <a:tc vMerge="1">
                  <a:txBody>
                    <a:bodyPr/>
                    <a:lstStyle/>
                    <a:p>
                      <a:endParaRPr kumimoji="1" lang="ja-JP" altLang="en-US"/>
                    </a:p>
                  </a:txBody>
                  <a:tcPr>
                    <a:lnT w="12700" cap="flat" cmpd="sng" algn="ctr">
                      <a:solidFill>
                        <a:schemeClr val="bg1"/>
                      </a:solidFill>
                      <a:prstDash val="solid"/>
                      <a:round/>
                      <a:headEnd type="none" w="med" len="med"/>
                      <a:tailEnd type="none" w="med" len="med"/>
                    </a:lnT>
                  </a:tcPr>
                </a:tc>
                <a:tc>
                  <a:txBody>
                    <a:bodyPr/>
                    <a:lstStyle/>
                    <a:p>
                      <a:pPr algn="ctr" fontAlgn="ctr"/>
                      <a:r>
                        <a:rPr lang="zh-TW" altLang="en-US" sz="750" b="1" u="none" strike="noStrike" dirty="0">
                          <a:solidFill>
                            <a:schemeClr val="bg1"/>
                          </a:solidFill>
                          <a:effectLst/>
                          <a:latin typeface="メイリオ" panose="020B0604030504040204" pitchFamily="50" charset="-128"/>
                          <a:ea typeface="メイリオ" panose="020B0604030504040204" pitchFamily="50" charset="-128"/>
                        </a:rPr>
                        <a:t>小規模企業共済</a:t>
                      </a:r>
                      <a:endParaRPr lang="zh-TW"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所得控除のメリット</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541178753"/>
                  </a:ext>
                </a:extLst>
              </a:tr>
              <a:tr h="156590">
                <a:tc vMerge="1">
                  <a:txBody>
                    <a:bodyPr/>
                    <a:lstStyle/>
                    <a:p>
                      <a:endParaRPr kumimoji="1" lang="ja-JP" altLang="en-US"/>
                    </a:p>
                  </a:txBody>
                  <a:tcPr/>
                </a:tc>
                <a:tc rowSpan="2">
                  <a:txBody>
                    <a:bodyPr/>
                    <a:lstStyle/>
                    <a:p>
                      <a:pPr algn="ctr" fontAlgn="ct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所得税対策</a:t>
                      </a: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所得税の構造</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435722106"/>
                  </a:ext>
                </a:extLst>
              </a:tr>
              <a:tr h="15659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公的積立制度の所得税メリット</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17692857"/>
                  </a:ext>
                </a:extLst>
              </a:tr>
              <a:tr h="156590">
                <a:tc vMerge="1">
                  <a:txBody>
                    <a:bodyPr/>
                    <a:lstStyle/>
                    <a:p>
                      <a:endParaRPr kumimoji="1" lang="ja-JP" altLang="en-US"/>
                    </a:p>
                  </a:txBody>
                  <a:tcPr/>
                </a:tc>
                <a:tc>
                  <a:txBody>
                    <a:bodyPr/>
                    <a:lstStyle/>
                    <a:p>
                      <a:pPr algn="ctr" fontAlgn="ct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退職金</a:t>
                      </a: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退職金について考える</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389454267"/>
                  </a:ext>
                </a:extLst>
              </a:tr>
              <a:tr h="156590">
                <a:tc vMerge="1">
                  <a:txBody>
                    <a:bodyPr/>
                    <a:lstStyle/>
                    <a:p>
                      <a:endParaRPr kumimoji="1" lang="ja-JP" altLang="en-US"/>
                    </a:p>
                  </a:txBody>
                  <a:tcPr/>
                </a:tc>
                <a:tc rowSpan="3">
                  <a:txBody>
                    <a:bodyPr/>
                    <a:lstStyle/>
                    <a:p>
                      <a:pPr algn="ctr" fontAlgn="ct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社会保障</a:t>
                      </a: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社会保障制度の全体像（社会保障制度①）</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318670939"/>
                  </a:ext>
                </a:extLst>
              </a:tr>
              <a:tr h="15659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zh-CN" altLang="en-US" sz="650" u="none" strike="noStrike" dirty="0">
                          <a:effectLst/>
                          <a:latin typeface="メイリオ" panose="020B0604030504040204" pitchFamily="50" charset="-128"/>
                          <a:ea typeface="メイリオ" panose="020B0604030504040204" pitchFamily="50" charset="-128"/>
                        </a:rPr>
                        <a:t> 社会保険（社会保障制度②</a:t>
                      </a:r>
                      <a:r>
                        <a:rPr lang="en-US" altLang="zh-CN" sz="650" u="none" strike="noStrike" dirty="0">
                          <a:effectLst/>
                          <a:latin typeface="メイリオ" panose="020B0604030504040204" pitchFamily="50" charset="-128"/>
                          <a:ea typeface="メイリオ" panose="020B0604030504040204" pitchFamily="50" charset="-128"/>
                        </a:rPr>
                        <a:t>-1</a:t>
                      </a:r>
                      <a:r>
                        <a:rPr lang="zh-CN" altLang="en-US" sz="650" u="none" strike="noStrike" dirty="0">
                          <a:effectLst/>
                          <a:latin typeface="メイリオ" panose="020B0604030504040204" pitchFamily="50" charset="-128"/>
                          <a:ea typeface="メイリオ" panose="020B0604030504040204" pitchFamily="50" charset="-128"/>
                        </a:rPr>
                        <a:t>）</a:t>
                      </a:r>
                      <a:endParaRPr lang="zh-CN"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857395434"/>
                  </a:ext>
                </a:extLst>
              </a:tr>
              <a:tr h="15659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社会保険と医師国保の比較（社会保障制度②</a:t>
                      </a:r>
                      <a:r>
                        <a:rPr lang="en-US" altLang="ja-JP" sz="650" u="none" strike="noStrike" dirty="0">
                          <a:effectLst/>
                          <a:latin typeface="メイリオ" panose="020B0604030504040204" pitchFamily="50" charset="-128"/>
                          <a:ea typeface="メイリオ" panose="020B0604030504040204" pitchFamily="50" charset="-128"/>
                        </a:rPr>
                        <a:t>-2</a:t>
                      </a:r>
                      <a:r>
                        <a:rPr lang="ja-JP" altLang="en-US" sz="650" u="none" strike="noStrike" dirty="0">
                          <a:effectLst/>
                          <a:latin typeface="メイリオ" panose="020B0604030504040204" pitchFamily="50" charset="-128"/>
                          <a:ea typeface="メイリオ" panose="020B0604030504040204" pitchFamily="50" charset="-128"/>
                        </a:rPr>
                        <a:t>）</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63088890"/>
                  </a:ext>
                </a:extLst>
              </a:tr>
              <a:tr h="156590">
                <a:tc rowSpan="14">
                  <a:txBody>
                    <a:bodyPr/>
                    <a:lstStyle/>
                    <a:p>
                      <a:pPr algn="ctr" fontAlgn="ct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保 険</a:t>
                      </a: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vert="eaVert"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rowSpan="4">
                  <a:txBody>
                    <a:bodyPr/>
                    <a:lstStyle/>
                    <a:p>
                      <a:pPr algn="ctr" fontAlgn="ct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生命保険</a:t>
                      </a: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保険管理表</a:t>
                      </a:r>
                      <a:r>
                        <a:rPr lang="en-US" sz="650" u="none" strike="noStrike" dirty="0">
                          <a:effectLst/>
                          <a:latin typeface="メイリオ" panose="020B0604030504040204" pitchFamily="50" charset="-128"/>
                          <a:ea typeface="メイリオ" panose="020B0604030504040204" pitchFamily="50" charset="-128"/>
                        </a:rPr>
                        <a:t>INS-BASE</a:t>
                      </a:r>
                      <a:r>
                        <a:rPr lang="ja-JP" altLang="en-US" sz="650" u="none" strike="noStrike" dirty="0">
                          <a:effectLst/>
                          <a:latin typeface="メイリオ" panose="020B0604030504040204" pitchFamily="50" charset="-128"/>
                          <a:ea typeface="メイリオ" panose="020B0604030504040204" pitchFamily="50" charset="-128"/>
                        </a:rPr>
                        <a:t>の活用方法</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622884653"/>
                  </a:ext>
                </a:extLst>
              </a:tr>
              <a:tr h="15659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知らないと損をしてしまう保険の機能</a:t>
                      </a:r>
                      <a:r>
                        <a:rPr lang="en-US" altLang="ja-JP" sz="650" u="none" strike="noStrike" dirty="0">
                          <a:effectLst/>
                          <a:latin typeface="メイリオ" panose="020B0604030504040204" pitchFamily="50" charset="-128"/>
                          <a:ea typeface="メイリオ" panose="020B0604030504040204" pitchFamily="50" charset="-128"/>
                        </a:rPr>
                        <a:t>【</a:t>
                      </a:r>
                      <a:r>
                        <a:rPr lang="ja-JP" altLang="en-US" sz="650" u="none" strike="noStrike" dirty="0">
                          <a:effectLst/>
                          <a:latin typeface="メイリオ" panose="020B0604030504040204" pitchFamily="50" charset="-128"/>
                          <a:ea typeface="メイリオ" panose="020B0604030504040204" pitchFamily="50" charset="-128"/>
                        </a:rPr>
                        <a:t>生命保険編①②</a:t>
                      </a:r>
                      <a:r>
                        <a:rPr lang="en-US" altLang="ja-JP" sz="650" u="none" strike="noStrike" dirty="0">
                          <a:effectLst/>
                          <a:latin typeface="メイリオ" panose="020B0604030504040204" pitchFamily="50" charset="-128"/>
                          <a:ea typeface="メイリオ" panose="020B0604030504040204" pitchFamily="50" charset="-128"/>
                        </a:rPr>
                        <a:t>】</a:t>
                      </a:r>
                      <a:endParaRPr lang="en-US" altLang="ja-JP"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936114395"/>
                  </a:ext>
                </a:extLst>
              </a:tr>
              <a:tr h="156590">
                <a:tc vMerge="1">
                  <a:txBody>
                    <a:bodyPr/>
                    <a:lstStyle/>
                    <a:p>
                      <a:endParaRPr kumimoji="1" lang="ja-JP" altLang="en-US"/>
                    </a:p>
                  </a:txBody>
                  <a:tcPr>
                    <a:lnT w="9525" cap="flat" cmpd="sng" algn="ctr">
                      <a:solidFill>
                        <a:schemeClr val="bg1"/>
                      </a:solidFill>
                      <a:prstDash val="solid"/>
                      <a:round/>
                      <a:headEnd type="none" w="med" len="med"/>
                      <a:tailEnd type="none" w="med" len="med"/>
                    </a:lnT>
                  </a:tcPr>
                </a:tc>
                <a:tc vMerge="1">
                  <a:txBody>
                    <a:bodyPr/>
                    <a:lstStyle/>
                    <a:p>
                      <a:endParaRPr kumimoji="1" lang="ja-JP" altLang="en-US"/>
                    </a:p>
                  </a:txBody>
                  <a:tcPr>
                    <a:lnT w="9525" cap="flat" cmpd="sng" algn="ctr">
                      <a:solidFill>
                        <a:schemeClr val="bg1"/>
                      </a:solidFill>
                      <a:prstDash val="solid"/>
                      <a:round/>
                      <a:headEnd type="none" w="med" len="med"/>
                      <a:tailEnd type="none" w="med" len="med"/>
                    </a:lnT>
                  </a:tcPr>
                </a:tc>
                <a:tc>
                  <a:txBody>
                    <a:bodyPr/>
                    <a:lstStyle/>
                    <a:p>
                      <a:pPr algn="l" fontAlgn="ctr"/>
                      <a:r>
                        <a:rPr lang="en-US" altLang="zh-TW"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保険や証券を考える前に知っておいた方が良いこと①②</a:t>
                      </a:r>
                      <a:endParaRPr lang="zh-TW"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902260661"/>
                  </a:ext>
                </a:extLst>
              </a:tr>
              <a:tr h="156590">
                <a:tc vMerge="1">
                  <a:txBody>
                    <a:bodyPr/>
                    <a:lstStyle/>
                    <a:p>
                      <a:endParaRPr kumimoji="1" lang="ja-JP" altLang="en-US"/>
                    </a:p>
                  </a:txBody>
                  <a:tcPr/>
                </a:tc>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zh-TW"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加入済み保険の有効活用術①～③</a:t>
                      </a:r>
                      <a:endParaRPr lang="zh-TW"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361116864"/>
                  </a:ext>
                </a:extLst>
              </a:tr>
              <a:tr h="156590">
                <a:tc vMerge="1">
                  <a:txBody>
                    <a:bodyPr/>
                    <a:lstStyle/>
                    <a:p>
                      <a:endParaRPr kumimoji="1" lang="ja-JP" altLang="en-US"/>
                    </a:p>
                  </a:txBody>
                  <a:tcPr>
                    <a:lnT w="9525" cap="flat" cmpd="sng" algn="ctr">
                      <a:solidFill>
                        <a:schemeClr val="bg1"/>
                      </a:solidFill>
                      <a:prstDash val="solid"/>
                      <a:round/>
                      <a:headEnd type="none" w="med" len="med"/>
                      <a:tailEnd type="none" w="med" len="med"/>
                    </a:lnT>
                  </a:tcPr>
                </a:tc>
                <a:tc rowSpan="7">
                  <a:txBody>
                    <a:bodyPr/>
                    <a:lstStyle/>
                    <a:p>
                      <a:pPr algn="ctr" fontAlgn="ct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損害保険</a:t>
                      </a: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zh-TW" altLang="en-US" sz="650" u="none" strike="noStrike" dirty="0">
                          <a:effectLst/>
                          <a:latin typeface="メイリオ" panose="020B0604030504040204" pitchFamily="50" charset="-128"/>
                          <a:ea typeface="メイリオ" panose="020B0604030504040204" pitchFamily="50" charset="-128"/>
                        </a:rPr>
                        <a:t> 個人賠償責任保険</a:t>
                      </a:r>
                      <a:endParaRPr lang="zh-TW"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413670381"/>
                  </a:ext>
                </a:extLst>
              </a:tr>
              <a:tr h="156590">
                <a:tc vMerge="1">
                  <a:txBody>
                    <a:bodyPr/>
                    <a:lstStyle/>
                    <a:p>
                      <a:endParaRPr kumimoji="1" lang="ja-JP" altLang="en-US"/>
                    </a:p>
                  </a:txBody>
                  <a:tcPr/>
                </a:tc>
                <a:tc vMerge="1">
                  <a:txBody>
                    <a:bodyPr/>
                    <a:lstStyle/>
                    <a:p>
                      <a:pPr algn="ctr" fontAlgn="ctr"/>
                      <a:endParaRPr lang="ja-JP" altLang="en-US" sz="750" b="1" i="0" u="none" strike="noStrike" dirty="0">
                        <a:solidFill>
                          <a:schemeClr val="bg1"/>
                        </a:solidFill>
                        <a:effectLst/>
                        <a:latin typeface="+mn-ea"/>
                        <a:ea typeface="+mn-ea"/>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0C5E6"/>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クリニックやご自宅での近隣トラブル</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614561446"/>
                  </a:ext>
                </a:extLst>
              </a:tr>
              <a:tr h="156590">
                <a:tc vMerge="1">
                  <a:txBody>
                    <a:bodyPr/>
                    <a:lstStyle/>
                    <a:p>
                      <a:endParaRPr kumimoji="1" lang="ja-JP" altLang="en-US"/>
                    </a:p>
                  </a:txBody>
                  <a:tcPr/>
                </a:tc>
                <a:tc vMerge="1">
                  <a:txBody>
                    <a:bodyPr/>
                    <a:lstStyle/>
                    <a:p>
                      <a:pPr algn="ctr" fontAlgn="ctr"/>
                      <a:endParaRPr lang="ja-JP" altLang="en-US" sz="750" b="1" i="0" u="none" strike="noStrike" dirty="0">
                        <a:solidFill>
                          <a:schemeClr val="bg1"/>
                        </a:solidFill>
                        <a:effectLst/>
                        <a:latin typeface="+mn-ea"/>
                        <a:ea typeface="+mn-ea"/>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0C5E6"/>
                    </a:solidFill>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知っておくと得する損害保険</a:t>
                      </a:r>
                      <a:r>
                        <a:rPr lang="en-US" altLang="ja-JP" sz="650" u="none" strike="noStrike" dirty="0">
                          <a:effectLst/>
                          <a:latin typeface="メイリオ" panose="020B0604030504040204" pitchFamily="50" charset="-128"/>
                          <a:ea typeface="メイリオ" panose="020B0604030504040204" pitchFamily="50" charset="-128"/>
                        </a:rPr>
                        <a:t>【</a:t>
                      </a:r>
                      <a:r>
                        <a:rPr lang="ja-JP" altLang="en-US" sz="650" u="none" strike="noStrike" dirty="0">
                          <a:effectLst/>
                          <a:latin typeface="メイリオ" panose="020B0604030504040204" pitchFamily="50" charset="-128"/>
                          <a:ea typeface="メイリオ" panose="020B0604030504040204" pitchFamily="50" charset="-128"/>
                        </a:rPr>
                        <a:t>自動車保険編</a:t>
                      </a:r>
                      <a:r>
                        <a:rPr lang="en-US" altLang="ja-JP" sz="650" u="none" strike="noStrike" dirty="0">
                          <a:effectLst/>
                          <a:latin typeface="メイリオ" panose="020B0604030504040204" pitchFamily="50" charset="-128"/>
                          <a:ea typeface="メイリオ" panose="020B0604030504040204" pitchFamily="50" charset="-128"/>
                        </a:rPr>
                        <a:t>】</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80039542"/>
                  </a:ext>
                </a:extLst>
              </a:tr>
              <a:tr h="15659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知っておくと得する損害保険</a:t>
                      </a:r>
                      <a:r>
                        <a:rPr lang="en-US" altLang="ja-JP" sz="650" u="none" strike="noStrike" dirty="0">
                          <a:effectLst/>
                          <a:latin typeface="メイリオ" panose="020B0604030504040204" pitchFamily="50" charset="-128"/>
                          <a:ea typeface="メイリオ" panose="020B0604030504040204" pitchFamily="50" charset="-128"/>
                        </a:rPr>
                        <a:t>【</a:t>
                      </a:r>
                      <a:r>
                        <a:rPr lang="ja-JP" altLang="en-US" sz="650" u="none" strike="noStrike" dirty="0">
                          <a:effectLst/>
                          <a:latin typeface="メイリオ" panose="020B0604030504040204" pitchFamily="50" charset="-128"/>
                          <a:ea typeface="メイリオ" panose="020B0604030504040204" pitchFamily="50" charset="-128"/>
                        </a:rPr>
                        <a:t>火災保険・地震保険 編</a:t>
                      </a:r>
                      <a:r>
                        <a:rPr lang="en-US" altLang="ja-JP" sz="650" u="none" strike="noStrike" dirty="0">
                          <a:effectLst/>
                          <a:latin typeface="メイリオ" panose="020B0604030504040204" pitchFamily="50" charset="-128"/>
                          <a:ea typeface="メイリオ" panose="020B0604030504040204" pitchFamily="50" charset="-128"/>
                        </a:rPr>
                        <a:t>】</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244014250"/>
                  </a:ext>
                </a:extLst>
              </a:tr>
              <a:tr h="15659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損害保険のコスト削減</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249938450"/>
                  </a:ext>
                </a:extLst>
              </a:tr>
              <a:tr h="156590">
                <a:tc vMerge="1">
                  <a:txBody>
                    <a:bodyPr/>
                    <a:lstStyle/>
                    <a:p>
                      <a:endParaRPr kumimoji="1" lang="ja-JP" altLang="en-US"/>
                    </a:p>
                  </a:txBody>
                  <a:tcPr/>
                </a:tc>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火災保険の料率改定と保険会社による保険料差</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55826662"/>
                  </a:ext>
                </a:extLst>
              </a:tr>
              <a:tr h="156590">
                <a:tc vMerge="1">
                  <a:txBody>
                    <a:bodyPr/>
                    <a:lstStyle/>
                    <a:p>
                      <a:endParaRPr kumimoji="1" lang="ja-JP" altLang="en-US"/>
                    </a:p>
                  </a:txBody>
                  <a:tcPr/>
                </a:tc>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l" defTabSz="685800" rtl="0" eaLnBrk="1" fontAlgn="ctr" latinLnBrk="0" hangingPunct="1">
                        <a:lnSpc>
                          <a:spcPct val="100000"/>
                        </a:lnSpc>
                        <a:spcBef>
                          <a:spcPts val="0"/>
                        </a:spcBef>
                        <a:spcAft>
                          <a:spcPts val="0"/>
                        </a:spcAft>
                        <a:buClrTx/>
                        <a:buSzTx/>
                        <a:buFontTx/>
                        <a:buNone/>
                        <a:tabLst/>
                        <a:defRPr/>
                      </a:pP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 損害保険のご相談窓口のご紹介</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966889574"/>
                  </a:ext>
                </a:extLst>
              </a:tr>
              <a:tr h="156590">
                <a:tc vMerge="1">
                  <a:txBody>
                    <a:bodyPr/>
                    <a:lstStyle/>
                    <a:p>
                      <a:endParaRPr kumimoji="1" lang="ja-JP" altLang="en-US"/>
                    </a:p>
                  </a:txBody>
                  <a:tcPr/>
                </a:tc>
                <a:tc rowSpan="3">
                  <a:txBody>
                    <a:bodyPr/>
                    <a:lstStyle/>
                    <a:p>
                      <a:pPr algn="ctr" fontAlgn="ct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その他</a:t>
                      </a: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一般個人年金と税制適格特約付き個人年金保険の違い</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562578332"/>
                  </a:ext>
                </a:extLst>
              </a:tr>
              <a:tr h="156590">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保険の一元管理によるコスト削減</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66184820"/>
                  </a:ext>
                </a:extLst>
              </a:tr>
              <a:tr h="156590">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保険を勧められた時に確認したいこと</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921757468"/>
                  </a:ext>
                </a:extLst>
              </a:tr>
              <a:tr h="156590">
                <a:tc rowSpan="3">
                  <a:txBody>
                    <a:bodyPr/>
                    <a:lstStyle/>
                    <a:p>
                      <a:pPr algn="ctr" fontAlgn="ct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マナー講座</a:t>
                      </a: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vert="eaVert"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rowSpan="2">
                  <a:txBody>
                    <a:bodyPr/>
                    <a:lstStyle/>
                    <a:p>
                      <a:pPr algn="ctr" fontAlgn="ct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慶弔マナー</a:t>
                      </a: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u="none" strike="noStrike" dirty="0">
                          <a:effectLst/>
                          <a:latin typeface="メイリオ" panose="020B0604030504040204" pitchFamily="50" charset="-128"/>
                          <a:ea typeface="メイリオ" panose="020B0604030504040204" pitchFamily="50" charset="-128"/>
                        </a:rPr>
                        <a:t> 葬儀のマナー</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604978802"/>
                  </a:ext>
                </a:extLst>
              </a:tr>
              <a:tr h="156590">
                <a:tc vMerge="1">
                  <a:txBody>
                    <a:bodyPr/>
                    <a:lstStyle/>
                    <a:p>
                      <a:endParaRPr kumimoji="1" lang="ja-JP" altLang="en-US"/>
                    </a:p>
                  </a:txBody>
                  <a:tcPr/>
                </a:tc>
                <a:tc vMerge="1">
                  <a:txBody>
                    <a:bodyPr/>
                    <a:lstStyle/>
                    <a:p>
                      <a:pPr algn="ctr" fontAlgn="ctr"/>
                      <a:endParaRPr lang="ja-JP" altLang="en-US" sz="750" b="1" i="0" u="none" strike="noStrike" dirty="0">
                        <a:solidFill>
                          <a:schemeClr val="bg1"/>
                        </a:solidFill>
                        <a:effectLst/>
                        <a:latin typeface="+mn-ea"/>
                        <a:ea typeface="+mn-ea"/>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0C5E6"/>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結婚式のマナー</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574675707"/>
                  </a:ext>
                </a:extLst>
              </a:tr>
              <a:tr h="156590">
                <a:tc vMerge="1">
                  <a:txBody>
                    <a:bodyPr/>
                    <a:lstStyle/>
                    <a:p>
                      <a:endParaRPr kumimoji="1" lang="ja-JP" altLang="en-US"/>
                    </a:p>
                  </a:txBody>
                  <a:tcPr/>
                </a:tc>
                <a:tc>
                  <a:txBody>
                    <a:bodyPr/>
                    <a:lstStyle/>
                    <a:p>
                      <a:pPr algn="ctr" fontAlgn="ctr"/>
                      <a:r>
                        <a:rPr lang="ja-JP" altLang="en-US" sz="750" b="1" u="none" strike="noStrike" dirty="0">
                          <a:solidFill>
                            <a:schemeClr val="bg1"/>
                          </a:solidFill>
                          <a:effectLst/>
                          <a:latin typeface="メイリオ" panose="020B0604030504040204" pitchFamily="50" charset="-128"/>
                          <a:ea typeface="メイリオ" panose="020B0604030504040204" pitchFamily="50" charset="-128"/>
                        </a:rPr>
                        <a:t>ビジネスマナー</a:t>
                      </a: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750" u="none" strike="noStrike" dirty="0">
                          <a:effectLst/>
                          <a:latin typeface="メイリオ" panose="020B0604030504040204" pitchFamily="50" charset="-128"/>
                          <a:ea typeface="メイリオ" panose="020B0604030504040204" pitchFamily="50" charset="-128"/>
                        </a:rPr>
                        <a:t> </a:t>
                      </a:r>
                      <a:r>
                        <a:rPr lang="ja-JP" altLang="en-US" sz="650" u="none" strike="noStrike" dirty="0">
                          <a:effectLst/>
                          <a:latin typeface="メイリオ" panose="020B0604030504040204" pitchFamily="50" charset="-128"/>
                          <a:ea typeface="メイリオ" panose="020B0604030504040204" pitchFamily="50" charset="-128"/>
                        </a:rPr>
                        <a:t>名刺の受け方・渡し方</a:t>
                      </a:r>
                      <a:endParaRPr lang="ja-JP" altLang="en-US" sz="650" b="0" i="0" u="none" strike="noStrike" dirty="0">
                        <a:solidFill>
                          <a:srgbClr val="000000"/>
                        </a:solidFill>
                        <a:effectLst/>
                        <a:latin typeface="メイリオ" panose="020B0604030504040204" pitchFamily="50" charset="-128"/>
                        <a:ea typeface="メイリオ" panose="020B0604030504040204" pitchFamily="50" charset="-128"/>
                      </a:endParaRP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401068999"/>
                  </a:ext>
                </a:extLst>
              </a:tr>
              <a:tr h="156590">
                <a:tc rowSpan="5">
                  <a:txBody>
                    <a:bodyPr/>
                    <a:lstStyle/>
                    <a:p>
                      <a:pPr algn="ctr" fontAlgn="ctr"/>
                      <a:r>
                        <a:rPr lang="ja-JP" altLang="en-US" sz="750" b="1" i="0" u="none" strike="noStrike" dirty="0">
                          <a:solidFill>
                            <a:schemeClr val="bg1"/>
                          </a:solidFill>
                          <a:effectLst/>
                          <a:latin typeface="メイリオ" panose="020B0604030504040204" pitchFamily="50" charset="-128"/>
                          <a:ea typeface="メイリオ" panose="020B0604030504040204" pitchFamily="50" charset="-128"/>
                        </a:rPr>
                        <a:t>ライフ</a:t>
                      </a:r>
                      <a:endParaRPr lang="en-US" altLang="ja-JP" sz="750" b="1" i="0" u="none" strike="noStrike" dirty="0">
                        <a:solidFill>
                          <a:schemeClr val="bg1"/>
                        </a:solidFill>
                        <a:effectLst/>
                        <a:latin typeface="メイリオ" panose="020B0604030504040204" pitchFamily="50" charset="-128"/>
                        <a:ea typeface="メイリオ" panose="020B0604030504040204" pitchFamily="50" charset="-128"/>
                      </a:endParaRPr>
                    </a:p>
                    <a:p>
                      <a:pPr algn="ctr" fontAlgn="ctr"/>
                      <a:r>
                        <a:rPr lang="ja-JP" altLang="en-US" sz="750" b="1" i="0" u="none" strike="noStrike" dirty="0">
                          <a:solidFill>
                            <a:schemeClr val="bg1"/>
                          </a:solidFill>
                          <a:effectLst/>
                          <a:latin typeface="メイリオ" panose="020B0604030504040204" pitchFamily="50" charset="-128"/>
                          <a:ea typeface="メイリオ" panose="020B0604030504040204" pitchFamily="50" charset="-128"/>
                        </a:rPr>
                        <a:t>スタイル</a:t>
                      </a:r>
                    </a:p>
                  </a:txBody>
                  <a:tcPr marL="2894" marR="2894" marT="2894" marB="0" vert="eaVert"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rowSpan="2">
                  <a:txBody>
                    <a:bodyPr/>
                    <a:lstStyle/>
                    <a:p>
                      <a:pPr algn="ctr" fontAlgn="ctr"/>
                      <a:r>
                        <a:rPr lang="ja-JP" altLang="en-US" sz="750" b="1" i="0" u="none" strike="noStrike" dirty="0">
                          <a:solidFill>
                            <a:schemeClr val="bg1"/>
                          </a:solidFill>
                          <a:effectLst/>
                          <a:latin typeface="メイリオ" panose="020B0604030504040204" pitchFamily="50" charset="-128"/>
                          <a:ea typeface="メイリオ" panose="020B0604030504040204" pitchFamily="50" charset="-128"/>
                        </a:rPr>
                        <a:t>整理・収納術</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書類収納術</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082968976"/>
                  </a:ext>
                </a:extLst>
              </a:tr>
              <a:tr h="156590">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弔事セット</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546287817"/>
                  </a:ext>
                </a:extLst>
              </a:tr>
              <a:tr h="156590">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rowSpan="3">
                  <a:txBody>
                    <a:bodyPr/>
                    <a:lstStyle/>
                    <a:p>
                      <a:pPr algn="ctr" fontAlgn="ctr"/>
                      <a:r>
                        <a:rPr lang="ja-JP" altLang="en-US" sz="750" b="1" i="0" u="none" strike="noStrike" dirty="0">
                          <a:solidFill>
                            <a:schemeClr val="bg1"/>
                          </a:solidFill>
                          <a:effectLst/>
                          <a:latin typeface="メイリオ" panose="020B0604030504040204" pitchFamily="50" charset="-128"/>
                          <a:ea typeface="メイリオ" panose="020B0604030504040204" pitchFamily="50" charset="-128"/>
                        </a:rPr>
                        <a:t>ファッション</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パーソナルスタイリングとは①②</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711072102"/>
                  </a:ext>
                </a:extLst>
              </a:tr>
              <a:tr h="156590">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chemeClr val="accent6">
                        <a:lumMod val="75000"/>
                      </a:schemeClr>
                    </a:solidFill>
                  </a:tcPr>
                </a:tc>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chemeClr val="accent6">
                        <a:lumMod val="60000"/>
                        <a:lumOff val="40000"/>
                      </a:schemeClr>
                    </a:solidFill>
                  </a:tcPr>
                </a:tc>
                <a:tc>
                  <a:txBody>
                    <a:bodyPr/>
                    <a:lstStyle/>
                    <a:p>
                      <a:pPr algn="l" fontAlgn="ctr"/>
                      <a:r>
                        <a:rPr lang="en-US" altLang="ja-JP" sz="65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パーソナルスタイリング～事例～</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842933887"/>
                  </a:ext>
                </a:extLst>
              </a:tr>
              <a:tr h="156590">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vert="eaVert"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chemeClr val="accent6">
                        <a:lumMod val="75000"/>
                      </a:schemeClr>
                    </a:solidFill>
                  </a:tcPr>
                </a:tc>
                <a:tc vMerge="1">
                  <a:txBody>
                    <a:bodyPr/>
                    <a:lstStyle/>
                    <a:p>
                      <a:pPr algn="ctr" fontAlgn="ctr"/>
                      <a:endParaRPr lang="ja-JP" altLang="en-US" sz="750" b="1" i="0" u="none" strike="noStrike" dirty="0">
                        <a:solidFill>
                          <a:schemeClr val="bg1"/>
                        </a:solidFill>
                        <a:effectLst/>
                        <a:latin typeface="メイリオ" panose="020B0604030504040204" pitchFamily="50" charset="-128"/>
                        <a:ea typeface="メイリオ" panose="020B0604030504040204" pitchFamily="50" charset="-128"/>
                      </a:endParaRPr>
                    </a:p>
                  </a:txBody>
                  <a:tcPr marL="2894" marR="2894" marT="2894"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chemeClr val="accent6">
                        <a:lumMod val="60000"/>
                        <a:lumOff val="40000"/>
                      </a:schemeClr>
                    </a:solidFill>
                  </a:tcPr>
                </a:tc>
                <a:tc>
                  <a:txBody>
                    <a:bodyPr/>
                    <a:lstStyle/>
                    <a:p>
                      <a:pPr algn="l" fontAlgn="ctr"/>
                      <a:r>
                        <a:rPr lang="ja-JP" altLang="en-US" sz="650" b="0" i="0" u="none" strike="noStrike" dirty="0">
                          <a:solidFill>
                            <a:srgbClr val="000000"/>
                          </a:solidFill>
                          <a:effectLst/>
                          <a:latin typeface="メイリオ" panose="020B0604030504040204" pitchFamily="50" charset="-128"/>
                          <a:ea typeface="メイリオ" panose="020B0604030504040204" pitchFamily="50" charset="-128"/>
                        </a:rPr>
                        <a:t> 立場や職務に合わせた装いの重要性</a:t>
                      </a:r>
                    </a:p>
                  </a:txBody>
                  <a:tcPr marL="2894" marR="2894" marT="289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85057966"/>
                  </a:ext>
                </a:extLst>
              </a:tr>
            </a:tbl>
          </a:graphicData>
        </a:graphic>
      </p:graphicFrame>
      <p:sp>
        <p:nvSpPr>
          <p:cNvPr id="10" name="四角形: 角を丸くする 9">
            <a:extLst>
              <a:ext uri="{FF2B5EF4-FFF2-40B4-BE49-F238E27FC236}">
                <a16:creationId xmlns:a16="http://schemas.microsoft.com/office/drawing/2014/main" id="{BAEA477F-1055-A52B-6ECC-8E708F6DCA40}"/>
              </a:ext>
            </a:extLst>
          </p:cNvPr>
          <p:cNvSpPr/>
          <p:nvPr/>
        </p:nvSpPr>
        <p:spPr>
          <a:xfrm>
            <a:off x="2022839" y="67950"/>
            <a:ext cx="2481601" cy="338567"/>
          </a:xfrm>
          <a:prstGeom prst="roundRect">
            <a:avLst>
              <a:gd name="adj" fmla="val 50000"/>
            </a:avLst>
          </a:prstGeom>
          <a:solidFill>
            <a:schemeClr val="accent6">
              <a:lumMod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latin typeface="メイリオ" panose="020B0604030504040204" pitchFamily="50" charset="-128"/>
                <a:ea typeface="メイリオ" panose="020B0604030504040204" pitchFamily="50" charset="-128"/>
              </a:rPr>
              <a:t>動画一覧</a:t>
            </a:r>
            <a:endParaRPr kumimoji="1" lang="en-US" altLang="ja-JP" sz="1050" b="1" dirty="0">
              <a:latin typeface="メイリオ" panose="020B0604030504040204" pitchFamily="50" charset="-128"/>
              <a:ea typeface="メイリオ" panose="020B0604030504040204" pitchFamily="50" charset="-128"/>
            </a:endParaRPr>
          </a:p>
          <a:p>
            <a:pPr algn="ctr"/>
            <a:r>
              <a:rPr kumimoji="1" lang="en-US" altLang="ja-JP" sz="900" dirty="0">
                <a:solidFill>
                  <a:srgbClr val="FF0000"/>
                </a:solidFill>
                <a:latin typeface="メイリオ" panose="020B0604030504040204" pitchFamily="50" charset="-128"/>
                <a:ea typeface="メイリオ" panose="020B0604030504040204" pitchFamily="50" charset="-128"/>
              </a:rPr>
              <a:t>※</a:t>
            </a:r>
            <a:r>
              <a:rPr kumimoji="1" lang="ja-JP" altLang="en-US" sz="900" dirty="0">
                <a:solidFill>
                  <a:srgbClr val="FF0000"/>
                </a:solidFill>
                <a:latin typeface="メイリオ" panose="020B0604030504040204" pitchFamily="50" charset="-128"/>
                <a:ea typeface="メイリオ" panose="020B0604030504040204" pitchFamily="50" charset="-128"/>
              </a:rPr>
              <a:t>動画は随時削除・更新がございます</a:t>
            </a:r>
          </a:p>
        </p:txBody>
      </p:sp>
    </p:spTree>
    <p:extLst>
      <p:ext uri="{BB962C8B-B14F-4D97-AF65-F5344CB8AC3E}">
        <p14:creationId xmlns:p14="http://schemas.microsoft.com/office/powerpoint/2010/main" val="281614353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5781</TotalTime>
  <Words>1462</Words>
  <Application>Microsoft Office PowerPoint</Application>
  <PresentationFormat>A4 210 x 297 mm</PresentationFormat>
  <Paragraphs>188</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ＭＳ Ｐゴシック</vt:lpstr>
      <vt:lpstr>メイリオ</vt:lpstr>
      <vt:lpstr>游ゴシック</vt:lpstr>
      <vt:lpstr>游明朝</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仲内 薫</dc:creator>
  <cp:lastModifiedBy>鈴木　敬</cp:lastModifiedBy>
  <cp:revision>211</cp:revision>
  <dcterms:created xsi:type="dcterms:W3CDTF">2023-01-22T14:50:27Z</dcterms:created>
  <dcterms:modified xsi:type="dcterms:W3CDTF">2024-10-30T07:43:28Z</dcterms:modified>
</cp:coreProperties>
</file>