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61" r:id="rId3"/>
    <p:sldId id="256"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990033"/>
    <a:srgbClr val="E6AF00"/>
    <a:srgbClr val="F3F3F3"/>
    <a:srgbClr val="86A4DA"/>
    <a:srgbClr val="F9F9F9"/>
    <a:srgbClr val="FBFBFB"/>
    <a:srgbClr val="4472C4"/>
    <a:srgbClr val="F0F4FA"/>
    <a:srgbClr val="E8EE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60" autoAdjust="0"/>
    <p:restoredTop sz="94660"/>
  </p:normalViewPr>
  <p:slideViewPr>
    <p:cSldViewPr snapToGrid="0">
      <p:cViewPr varScale="1">
        <p:scale>
          <a:sx n="80" d="100"/>
          <a:sy n="80" d="100"/>
        </p:scale>
        <p:origin x="3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1918562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332050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18215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3070860"/>
            <a:ext cx="5829300" cy="2080259"/>
          </a:xfrm>
          <a:prstGeom prst="rect">
            <a:avLst/>
          </a:prstGeom>
        </p:spPr>
        <p:txBody>
          <a:bodyPr wrap="square" lIns="0" tIns="0" rIns="0" bIns="0">
            <a:spAutoFit/>
          </a:bodyPr>
          <a:lstStyle>
            <a:lvl1pPr>
              <a:defRPr sz="2000" b="1" i="0">
                <a:solidFill>
                  <a:srgbClr val="C00000"/>
                </a:solidFill>
                <a:latin typeface="Meiryo UI"/>
                <a:cs typeface="Meiryo UI"/>
              </a:defRPr>
            </a:lvl1pPr>
          </a:lstStyle>
          <a:p>
            <a:endParaRPr/>
          </a:p>
        </p:txBody>
      </p:sp>
      <p:sp>
        <p:nvSpPr>
          <p:cNvPr id="3" name="Holder 3"/>
          <p:cNvSpPr>
            <a:spLocks noGrp="1"/>
          </p:cNvSpPr>
          <p:nvPr>
            <p:ph type="subTitle" idx="4"/>
          </p:nvPr>
        </p:nvSpPr>
        <p:spPr>
          <a:xfrm>
            <a:off x="1028700" y="5547360"/>
            <a:ext cx="4800600" cy="2476500"/>
          </a:xfrm>
          <a:prstGeom prst="rect">
            <a:avLst/>
          </a:prstGeom>
        </p:spPr>
        <p:txBody>
          <a:bodyPr wrap="square" lIns="0" tIns="0" rIns="0" bIns="0">
            <a:spAutoFit/>
          </a:bodyPr>
          <a:lstStyle>
            <a:lvl1pPr>
              <a:defRPr sz="1400" b="1" i="0">
                <a:solidFill>
                  <a:srgbClr val="385622"/>
                </a:solidFill>
                <a:latin typeface="Meiryo UI"/>
                <a:cs typeface="Meiryo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857629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7598664"/>
            <a:ext cx="6857999" cy="2157984"/>
          </a:xfrm>
          <a:prstGeom prst="rect">
            <a:avLst/>
          </a:prstGeom>
        </p:spPr>
      </p:pic>
      <p:pic>
        <p:nvPicPr>
          <p:cNvPr id="17" name="bg object 17"/>
          <p:cNvPicPr/>
          <p:nvPr/>
        </p:nvPicPr>
        <p:blipFill>
          <a:blip r:embed="rId3" cstate="print"/>
          <a:stretch>
            <a:fillRect/>
          </a:stretch>
        </p:blipFill>
        <p:spPr>
          <a:xfrm>
            <a:off x="0" y="35051"/>
            <a:ext cx="6857999" cy="2345436"/>
          </a:xfrm>
          <a:prstGeom prst="rect">
            <a:avLst/>
          </a:prstGeom>
        </p:spPr>
      </p:pic>
      <p:sp>
        <p:nvSpPr>
          <p:cNvPr id="18" name="bg object 18"/>
          <p:cNvSpPr/>
          <p:nvPr/>
        </p:nvSpPr>
        <p:spPr>
          <a:xfrm>
            <a:off x="15240" y="9268968"/>
            <a:ext cx="6842759" cy="576580"/>
          </a:xfrm>
          <a:custGeom>
            <a:avLst/>
            <a:gdLst/>
            <a:ahLst/>
            <a:cxnLst/>
            <a:rect l="l" t="t" r="r" b="b"/>
            <a:pathLst>
              <a:path w="6842759" h="576579">
                <a:moveTo>
                  <a:pt x="0" y="576071"/>
                </a:moveTo>
                <a:lnTo>
                  <a:pt x="6842759" y="576071"/>
                </a:lnTo>
                <a:lnTo>
                  <a:pt x="6842759" y="0"/>
                </a:lnTo>
                <a:lnTo>
                  <a:pt x="0" y="0"/>
                </a:lnTo>
                <a:lnTo>
                  <a:pt x="0" y="576071"/>
                </a:lnTo>
                <a:close/>
              </a:path>
            </a:pathLst>
          </a:custGeom>
          <a:solidFill>
            <a:srgbClr val="212A35"/>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00" b="1" i="0">
                <a:solidFill>
                  <a:srgbClr val="C00000"/>
                </a:solidFill>
                <a:latin typeface="Meiryo UI"/>
                <a:cs typeface="Meiryo UI"/>
              </a:defRPr>
            </a:lvl1pPr>
          </a:lstStyle>
          <a:p>
            <a:endParaRPr/>
          </a:p>
        </p:txBody>
      </p:sp>
      <p:sp>
        <p:nvSpPr>
          <p:cNvPr id="3" name="Holder 3"/>
          <p:cNvSpPr>
            <a:spLocks noGrp="1"/>
          </p:cNvSpPr>
          <p:nvPr>
            <p:ph type="body" idx="1"/>
          </p:nvPr>
        </p:nvSpPr>
        <p:spPr/>
        <p:txBody>
          <a:bodyPr lIns="0" tIns="0" rIns="0" bIns="0"/>
          <a:lstStyle>
            <a:lvl1pPr>
              <a:defRPr sz="1400" b="1" i="0">
                <a:solidFill>
                  <a:srgbClr val="385622"/>
                </a:solidFill>
                <a:latin typeface="Meiryo UI"/>
                <a:cs typeface="Meiryo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6591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C00000"/>
                </a:solidFill>
                <a:latin typeface="Meiryo UI"/>
                <a:cs typeface="Meiryo UI"/>
              </a:defRPr>
            </a:lvl1pPr>
          </a:lstStyle>
          <a:p>
            <a:endParaRPr/>
          </a:p>
        </p:txBody>
      </p:sp>
      <p:sp>
        <p:nvSpPr>
          <p:cNvPr id="3" name="Holder 3"/>
          <p:cNvSpPr>
            <a:spLocks noGrp="1"/>
          </p:cNvSpPr>
          <p:nvPr>
            <p:ph sz="half" idx="2"/>
          </p:nvPr>
        </p:nvSpPr>
        <p:spPr>
          <a:xfrm>
            <a:off x="342900" y="2278380"/>
            <a:ext cx="2983230" cy="653796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278380"/>
            <a:ext cx="2983230" cy="653796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994341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C00000"/>
                </a:solidFill>
                <a:latin typeface="Meiryo UI"/>
                <a:cs typeface="Meiryo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86796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99060"/>
            <a:ext cx="6844665" cy="394970"/>
          </a:xfrm>
          <a:custGeom>
            <a:avLst/>
            <a:gdLst/>
            <a:ahLst/>
            <a:cxnLst/>
            <a:rect l="l" t="t" r="r" b="b"/>
            <a:pathLst>
              <a:path w="6844665" h="394970">
                <a:moveTo>
                  <a:pt x="6844283" y="0"/>
                </a:moveTo>
                <a:lnTo>
                  <a:pt x="0" y="0"/>
                </a:lnTo>
                <a:lnTo>
                  <a:pt x="0" y="394716"/>
                </a:lnTo>
                <a:lnTo>
                  <a:pt x="6844283" y="394716"/>
                </a:lnTo>
                <a:lnTo>
                  <a:pt x="6844283" y="0"/>
                </a:lnTo>
                <a:close/>
              </a:path>
            </a:pathLst>
          </a:custGeom>
          <a:solidFill>
            <a:srgbClr val="212A35"/>
          </a:solidFill>
        </p:spPr>
        <p:txBody>
          <a:bodyPr wrap="square" lIns="0" tIns="0" rIns="0" bIns="0" rtlCol="0"/>
          <a:lstStyle/>
          <a:p>
            <a:endParaRPr/>
          </a:p>
        </p:txBody>
      </p:sp>
      <p:sp>
        <p:nvSpPr>
          <p:cNvPr id="17" name="bg object 17"/>
          <p:cNvSpPr/>
          <p:nvPr/>
        </p:nvSpPr>
        <p:spPr>
          <a:xfrm>
            <a:off x="0" y="99060"/>
            <a:ext cx="6844665" cy="394970"/>
          </a:xfrm>
          <a:custGeom>
            <a:avLst/>
            <a:gdLst/>
            <a:ahLst/>
            <a:cxnLst/>
            <a:rect l="l" t="t" r="r" b="b"/>
            <a:pathLst>
              <a:path w="6844665" h="394970">
                <a:moveTo>
                  <a:pt x="0" y="394716"/>
                </a:moveTo>
                <a:lnTo>
                  <a:pt x="6844283" y="394716"/>
                </a:lnTo>
                <a:lnTo>
                  <a:pt x="6844283" y="0"/>
                </a:lnTo>
                <a:lnTo>
                  <a:pt x="0" y="0"/>
                </a:lnTo>
                <a:lnTo>
                  <a:pt x="0" y="394716"/>
                </a:lnTo>
                <a:close/>
              </a:path>
            </a:pathLst>
          </a:custGeom>
          <a:ln w="12700">
            <a:solidFill>
              <a:srgbClr val="000000"/>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574347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2782956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67038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394757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3727993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3870656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1153706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99505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C8C301-97C2-4610-B993-CA2073A09EB7}" type="datetimeFigureOut">
              <a:rPr kumimoji="1" lang="ja-JP" altLang="en-US" smtClean="0"/>
              <a:t>2024/10/2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816420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EC8C301-97C2-4610-B993-CA2073A09EB7}" type="datetimeFigureOut">
              <a:rPr kumimoji="1" lang="ja-JP" altLang="en-US" smtClean="0"/>
              <a:t>2024/10/2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F7A6AB9-B479-429D-9D9F-20FD0931E721}" type="slidenum">
              <a:rPr kumimoji="1" lang="ja-JP" altLang="en-US" smtClean="0"/>
              <a:t>‹#›</a:t>
            </a:fld>
            <a:endParaRPr kumimoji="1" lang="ja-JP" altLang="en-US"/>
          </a:p>
        </p:txBody>
      </p:sp>
    </p:spTree>
    <p:extLst>
      <p:ext uri="{BB962C8B-B14F-4D97-AF65-F5344CB8AC3E}">
        <p14:creationId xmlns:p14="http://schemas.microsoft.com/office/powerpoint/2010/main" val="39784567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75666" y="1014222"/>
            <a:ext cx="5560060" cy="330834"/>
          </a:xfrm>
          <a:prstGeom prst="rect">
            <a:avLst/>
          </a:prstGeom>
        </p:spPr>
        <p:txBody>
          <a:bodyPr wrap="square" lIns="0" tIns="0" rIns="0" bIns="0">
            <a:spAutoFit/>
          </a:bodyPr>
          <a:lstStyle>
            <a:lvl1pPr>
              <a:defRPr sz="2000" b="1" i="0">
                <a:solidFill>
                  <a:srgbClr val="C00000"/>
                </a:solidFill>
                <a:latin typeface="Meiryo UI"/>
                <a:cs typeface="Meiryo UI"/>
              </a:defRPr>
            </a:lvl1pPr>
          </a:lstStyle>
          <a:p>
            <a:endParaRPr/>
          </a:p>
        </p:txBody>
      </p:sp>
      <p:sp>
        <p:nvSpPr>
          <p:cNvPr id="3" name="Holder 3"/>
          <p:cNvSpPr>
            <a:spLocks noGrp="1"/>
          </p:cNvSpPr>
          <p:nvPr>
            <p:ph type="body" idx="1"/>
          </p:nvPr>
        </p:nvSpPr>
        <p:spPr>
          <a:xfrm>
            <a:off x="166522" y="2542412"/>
            <a:ext cx="6217285" cy="4160520"/>
          </a:xfrm>
          <a:prstGeom prst="rect">
            <a:avLst/>
          </a:prstGeom>
        </p:spPr>
        <p:txBody>
          <a:bodyPr wrap="square" lIns="0" tIns="0" rIns="0" bIns="0">
            <a:spAutoFit/>
          </a:bodyPr>
          <a:lstStyle>
            <a:lvl1pPr>
              <a:defRPr sz="1400" b="1" i="0">
                <a:solidFill>
                  <a:srgbClr val="385622"/>
                </a:solidFill>
                <a:latin typeface="Meiryo UI"/>
                <a:cs typeface="Meiryo UI"/>
              </a:defRPr>
            </a:lvl1pPr>
          </a:lstStyle>
          <a:p>
            <a:endParaRPr/>
          </a:p>
        </p:txBody>
      </p:sp>
      <p:sp>
        <p:nvSpPr>
          <p:cNvPr id="4" name="Holder 4"/>
          <p:cNvSpPr>
            <a:spLocks noGrp="1"/>
          </p:cNvSpPr>
          <p:nvPr>
            <p:ph type="ftr" sz="quarter" idx="5"/>
          </p:nvPr>
        </p:nvSpPr>
        <p:spPr>
          <a:xfrm>
            <a:off x="2331720" y="9212580"/>
            <a:ext cx="2194560" cy="4953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9212580"/>
            <a:ext cx="1577340" cy="4953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10/2/2024</a:t>
            </a:fld>
            <a:endParaRPr lang="en-US"/>
          </a:p>
        </p:txBody>
      </p:sp>
      <p:sp>
        <p:nvSpPr>
          <p:cNvPr id="6" name="Holder 6"/>
          <p:cNvSpPr>
            <a:spLocks noGrp="1"/>
          </p:cNvSpPr>
          <p:nvPr>
            <p:ph type="sldNum" sz="quarter" idx="7"/>
          </p:nvPr>
        </p:nvSpPr>
        <p:spPr>
          <a:xfrm>
            <a:off x="4937760" y="9212580"/>
            <a:ext cx="1577340" cy="4953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3601053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7BF9C4-00E4-AC96-E34D-A78DAD21D38A}"/>
            </a:ext>
          </a:extLst>
        </p:cNvPr>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92624F10-47F0-28E3-983A-463B7D2E6039}"/>
              </a:ext>
            </a:extLst>
          </p:cNvPr>
          <p:cNvGrpSpPr/>
          <p:nvPr/>
        </p:nvGrpSpPr>
        <p:grpSpPr>
          <a:xfrm>
            <a:off x="2268914" y="1838672"/>
            <a:ext cx="4081632" cy="333398"/>
            <a:chOff x="2336394" y="2614104"/>
            <a:chExt cx="4081632" cy="333398"/>
          </a:xfrm>
        </p:grpSpPr>
        <p:sp>
          <p:nvSpPr>
            <p:cNvPr id="27" name="正方形/長方形 26">
              <a:extLst>
                <a:ext uri="{FF2B5EF4-FFF2-40B4-BE49-F238E27FC236}">
                  <a16:creationId xmlns:a16="http://schemas.microsoft.com/office/drawing/2014/main" id="{2EFD22F0-1E9E-0AAF-E64D-161C45CFBC5B}"/>
                </a:ext>
              </a:extLst>
            </p:cNvPr>
            <p:cNvSpPr/>
            <p:nvPr/>
          </p:nvSpPr>
          <p:spPr>
            <a:xfrm>
              <a:off x="2336394" y="2614104"/>
              <a:ext cx="4081632" cy="333398"/>
            </a:xfrm>
            <a:custGeom>
              <a:avLst/>
              <a:gdLst>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 name="connsiteX0" fmla="*/ 0 w 4081632"/>
                <a:gd name="connsiteY0" fmla="*/ 0 h 333398"/>
                <a:gd name="connsiteX1" fmla="*/ 4081632 w 4081632"/>
                <a:gd name="connsiteY1" fmla="*/ 0 h 333398"/>
                <a:gd name="connsiteX2" fmla="*/ 4081632 w 4081632"/>
                <a:gd name="connsiteY2" fmla="*/ 333398 h 333398"/>
                <a:gd name="connsiteX3" fmla="*/ 0 w 4081632"/>
                <a:gd name="connsiteY3" fmla="*/ 333398 h 333398"/>
                <a:gd name="connsiteX4" fmla="*/ 0 w 4081632"/>
                <a:gd name="connsiteY4" fmla="*/ 0 h 3333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1632" h="333398">
                  <a:moveTo>
                    <a:pt x="0" y="0"/>
                  </a:moveTo>
                  <a:lnTo>
                    <a:pt x="4081632" y="0"/>
                  </a:lnTo>
                  <a:cubicBezTo>
                    <a:pt x="3985021" y="195497"/>
                    <a:pt x="3838064" y="114768"/>
                    <a:pt x="4081632" y="333398"/>
                  </a:cubicBezTo>
                  <a:lnTo>
                    <a:pt x="0" y="333398"/>
                  </a:lnTo>
                  <a:cubicBezTo>
                    <a:pt x="201386" y="100708"/>
                    <a:pt x="156029" y="214547"/>
                    <a:pt x="0" y="0"/>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a:t>
              </a:r>
              <a:endParaRPr kumimoji="1" lang="ja-JP" altLang="en-US" dirty="0"/>
            </a:p>
          </p:txBody>
        </p:sp>
        <p:sp>
          <p:nvSpPr>
            <p:cNvPr id="7" name="テキスト ボックス 6">
              <a:extLst>
                <a:ext uri="{FF2B5EF4-FFF2-40B4-BE49-F238E27FC236}">
                  <a16:creationId xmlns:a16="http://schemas.microsoft.com/office/drawing/2014/main" id="{A64945BD-ECE5-13AD-FFB2-59074118B60D}"/>
                </a:ext>
              </a:extLst>
            </p:cNvPr>
            <p:cNvSpPr txBox="1"/>
            <p:nvPr/>
          </p:nvSpPr>
          <p:spPr>
            <a:xfrm>
              <a:off x="2488354" y="2658250"/>
              <a:ext cx="3716165" cy="276999"/>
            </a:xfrm>
            <a:prstGeom prst="rect">
              <a:avLst/>
            </a:prstGeom>
            <a:noFill/>
          </p:spPr>
          <p:txBody>
            <a:bodyPr wrap="square">
              <a:spAutoFit/>
            </a:bodyPr>
            <a:lstStyle/>
            <a:p>
              <a:pPr algn="dist"/>
              <a:r>
                <a:rPr lang="ja-JP" altLang="en-US" sz="1200" b="1" spc="-100" dirty="0">
                  <a:solidFill>
                    <a:schemeClr val="tx2">
                      <a:lumMod val="75000"/>
                    </a:schemeClr>
                  </a:solidFill>
                  <a:latin typeface="游明朝" panose="02020400000000000000" pitchFamily="18" charset="-128"/>
                  <a:ea typeface="游明朝" panose="02020400000000000000" pitchFamily="18" charset="-128"/>
                </a:rPr>
                <a:t>金融商品の説明ではなく資産形成の基礎を学べます</a:t>
              </a:r>
              <a:endParaRPr kumimoji="1" lang="ja-JP" altLang="en-US" sz="1100" b="1" dirty="0">
                <a:solidFill>
                  <a:schemeClr val="tx2">
                    <a:lumMod val="75000"/>
                  </a:schemeClr>
                </a:solidFill>
                <a:latin typeface="游明朝" panose="02020400000000000000" pitchFamily="18" charset="-128"/>
                <a:ea typeface="游明朝" panose="02020400000000000000" pitchFamily="18" charset="-128"/>
              </a:endParaRPr>
            </a:p>
          </p:txBody>
        </p:sp>
      </p:grpSp>
      <p:sp>
        <p:nvSpPr>
          <p:cNvPr id="3" name="正方形/長方形 2">
            <a:extLst>
              <a:ext uri="{FF2B5EF4-FFF2-40B4-BE49-F238E27FC236}">
                <a16:creationId xmlns:a16="http://schemas.microsoft.com/office/drawing/2014/main" id="{793F2520-085D-6F02-4D14-7CD146C5EEAC}"/>
              </a:ext>
            </a:extLst>
          </p:cNvPr>
          <p:cNvSpPr/>
          <p:nvPr/>
        </p:nvSpPr>
        <p:spPr>
          <a:xfrm>
            <a:off x="138032" y="7815570"/>
            <a:ext cx="6562663" cy="1082899"/>
          </a:xfrm>
          <a:prstGeom prst="rect">
            <a:avLst/>
          </a:prstGeom>
          <a:solidFill>
            <a:srgbClr val="F0F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ACA46446-00B1-E239-E774-E11D576E2322}"/>
              </a:ext>
            </a:extLst>
          </p:cNvPr>
          <p:cNvGrpSpPr/>
          <p:nvPr/>
        </p:nvGrpSpPr>
        <p:grpSpPr>
          <a:xfrm rot="257485">
            <a:off x="5476106" y="2383370"/>
            <a:ext cx="1121227" cy="994229"/>
            <a:chOff x="5037053" y="2677886"/>
            <a:chExt cx="1121227" cy="994229"/>
          </a:xfrm>
        </p:grpSpPr>
        <p:grpSp>
          <p:nvGrpSpPr>
            <p:cNvPr id="18" name="グループ化 17">
              <a:extLst>
                <a:ext uri="{FF2B5EF4-FFF2-40B4-BE49-F238E27FC236}">
                  <a16:creationId xmlns:a16="http://schemas.microsoft.com/office/drawing/2014/main" id="{A93E9722-4F82-3958-8C89-3C0447C796B6}"/>
                </a:ext>
              </a:extLst>
            </p:cNvPr>
            <p:cNvGrpSpPr/>
            <p:nvPr/>
          </p:nvGrpSpPr>
          <p:grpSpPr>
            <a:xfrm>
              <a:off x="5101772" y="2677886"/>
              <a:ext cx="994229" cy="994229"/>
              <a:chOff x="5101772" y="2677886"/>
              <a:chExt cx="994229" cy="994229"/>
            </a:xfrm>
          </p:grpSpPr>
          <p:sp>
            <p:nvSpPr>
              <p:cNvPr id="17" name="楕円 16">
                <a:extLst>
                  <a:ext uri="{FF2B5EF4-FFF2-40B4-BE49-F238E27FC236}">
                    <a16:creationId xmlns:a16="http://schemas.microsoft.com/office/drawing/2014/main" id="{019FA6C0-B1C5-A55A-6057-36DCB57E66C4}"/>
                  </a:ext>
                </a:extLst>
              </p:cNvPr>
              <p:cNvSpPr/>
              <p:nvPr/>
            </p:nvSpPr>
            <p:spPr>
              <a:xfrm>
                <a:off x="5101772" y="2677886"/>
                <a:ext cx="994229" cy="994229"/>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0"/>
                  <a:solidFill>
                    <a:schemeClr val="accent1"/>
                  </a:solidFill>
                  <a:effectLst>
                    <a:outerShdw blurRad="38100" dist="25400" dir="5400000" algn="ctr" rotWithShape="0">
                      <a:srgbClr val="6E747A">
                        <a:alpha val="43000"/>
                      </a:srgbClr>
                    </a:outerShdw>
                  </a:effectLst>
                </a:endParaRPr>
              </a:p>
            </p:txBody>
          </p:sp>
          <p:sp>
            <p:nvSpPr>
              <p:cNvPr id="52" name="楕円 51">
                <a:extLst>
                  <a:ext uri="{FF2B5EF4-FFF2-40B4-BE49-F238E27FC236}">
                    <a16:creationId xmlns:a16="http://schemas.microsoft.com/office/drawing/2014/main" id="{3BC9A100-A702-1355-60F3-6CB34078BB77}"/>
                  </a:ext>
                </a:extLst>
              </p:cNvPr>
              <p:cNvSpPr/>
              <p:nvPr/>
            </p:nvSpPr>
            <p:spPr>
              <a:xfrm>
                <a:off x="5146968" y="2724302"/>
                <a:ext cx="901395" cy="901395"/>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0"/>
                  <a:solidFill>
                    <a:schemeClr val="accent1"/>
                  </a:solidFill>
                  <a:effectLst>
                    <a:outerShdw blurRad="38100" dist="25400" dir="5400000" algn="ctr" rotWithShape="0">
                      <a:srgbClr val="6E747A">
                        <a:alpha val="43000"/>
                      </a:srgbClr>
                    </a:outerShdw>
                  </a:effectLst>
                </a:endParaRPr>
              </a:p>
            </p:txBody>
          </p:sp>
        </p:grpSp>
        <p:grpSp>
          <p:nvGrpSpPr>
            <p:cNvPr id="2" name="グループ化 1">
              <a:extLst>
                <a:ext uri="{FF2B5EF4-FFF2-40B4-BE49-F238E27FC236}">
                  <a16:creationId xmlns:a16="http://schemas.microsoft.com/office/drawing/2014/main" id="{E0328293-D2A3-2FF8-2707-0886C8D138B6}"/>
                </a:ext>
              </a:extLst>
            </p:cNvPr>
            <p:cNvGrpSpPr/>
            <p:nvPr/>
          </p:nvGrpSpPr>
          <p:grpSpPr>
            <a:xfrm>
              <a:off x="5037053" y="2851245"/>
              <a:ext cx="1121227" cy="722769"/>
              <a:chOff x="6763557" y="1816206"/>
              <a:chExt cx="1121227" cy="722769"/>
            </a:xfrm>
          </p:grpSpPr>
          <p:sp>
            <p:nvSpPr>
              <p:cNvPr id="22" name="テキスト ボックス 21">
                <a:extLst>
                  <a:ext uri="{FF2B5EF4-FFF2-40B4-BE49-F238E27FC236}">
                    <a16:creationId xmlns:a16="http://schemas.microsoft.com/office/drawing/2014/main" id="{AB14C6E8-6604-8A95-4E66-7C15E0247A6B}"/>
                  </a:ext>
                </a:extLst>
              </p:cNvPr>
              <p:cNvSpPr txBox="1"/>
              <p:nvPr/>
            </p:nvSpPr>
            <p:spPr>
              <a:xfrm>
                <a:off x="6763557" y="1816206"/>
                <a:ext cx="1121227" cy="353943"/>
              </a:xfrm>
              <a:prstGeom prst="rect">
                <a:avLst/>
              </a:prstGeom>
              <a:noFill/>
            </p:spPr>
            <p:txBody>
              <a:bodyPr wrap="square">
                <a:spAutoFit/>
              </a:bodyPr>
              <a:lstStyle/>
              <a:p>
                <a:pPr algn="ctr"/>
                <a:r>
                  <a:rPr kumimoji="1" lang="ja-JP" altLang="en-US" sz="1700" b="1" dirty="0">
                    <a:solidFill>
                      <a:schemeClr val="bg1"/>
                    </a:solidFill>
                    <a:latin typeface="游明朝" panose="02020400000000000000" pitchFamily="18" charset="-128"/>
                    <a:ea typeface="游明朝" panose="02020400000000000000" pitchFamily="18" charset="-128"/>
                  </a:rPr>
                  <a:t>参加費</a:t>
                </a:r>
              </a:p>
            </p:txBody>
          </p:sp>
          <p:sp>
            <p:nvSpPr>
              <p:cNvPr id="23" name="テキスト ボックス 22">
                <a:extLst>
                  <a:ext uri="{FF2B5EF4-FFF2-40B4-BE49-F238E27FC236}">
                    <a16:creationId xmlns:a16="http://schemas.microsoft.com/office/drawing/2014/main" id="{1466C8EC-B9C1-2C2B-722B-37DDEED2FB9E}"/>
                  </a:ext>
                </a:extLst>
              </p:cNvPr>
              <p:cNvSpPr txBox="1"/>
              <p:nvPr/>
            </p:nvSpPr>
            <p:spPr>
              <a:xfrm>
                <a:off x="6857999" y="2077310"/>
                <a:ext cx="932345" cy="461665"/>
              </a:xfrm>
              <a:prstGeom prst="rect">
                <a:avLst/>
              </a:prstGeom>
              <a:noFill/>
            </p:spPr>
            <p:txBody>
              <a:bodyPr wrap="square">
                <a:spAutoFit/>
              </a:bodyPr>
              <a:lstStyle/>
              <a:p>
                <a:pPr algn="ctr"/>
                <a:r>
                  <a:rPr kumimoji="1" lang="ja-JP" altLang="en-US" sz="2300" b="1" spc="200" dirty="0">
                    <a:solidFill>
                      <a:schemeClr val="bg1"/>
                    </a:solidFill>
                    <a:latin typeface="游明朝" panose="02020400000000000000" pitchFamily="18" charset="-128"/>
                    <a:ea typeface="游明朝" panose="02020400000000000000" pitchFamily="18" charset="-128"/>
                  </a:rPr>
                  <a:t>無料</a:t>
                </a:r>
              </a:p>
            </p:txBody>
          </p:sp>
        </p:grpSp>
      </p:grpSp>
      <p:grpSp>
        <p:nvGrpSpPr>
          <p:cNvPr id="46" name="グループ化 45">
            <a:extLst>
              <a:ext uri="{FF2B5EF4-FFF2-40B4-BE49-F238E27FC236}">
                <a16:creationId xmlns:a16="http://schemas.microsoft.com/office/drawing/2014/main" id="{92EDF8B3-CDC7-B527-F634-B5C742BAC742}"/>
              </a:ext>
            </a:extLst>
          </p:cNvPr>
          <p:cNvGrpSpPr/>
          <p:nvPr/>
        </p:nvGrpSpPr>
        <p:grpSpPr>
          <a:xfrm>
            <a:off x="298965" y="2445547"/>
            <a:ext cx="4866306" cy="2262984"/>
            <a:chOff x="279823" y="3764207"/>
            <a:chExt cx="4694099" cy="2262984"/>
          </a:xfrm>
        </p:grpSpPr>
        <p:grpSp>
          <p:nvGrpSpPr>
            <p:cNvPr id="41" name="グループ化 40">
              <a:extLst>
                <a:ext uri="{FF2B5EF4-FFF2-40B4-BE49-F238E27FC236}">
                  <a16:creationId xmlns:a16="http://schemas.microsoft.com/office/drawing/2014/main" id="{155E0774-67EC-FD32-75E2-7E0697581F34}"/>
                </a:ext>
              </a:extLst>
            </p:cNvPr>
            <p:cNvGrpSpPr/>
            <p:nvPr/>
          </p:nvGrpSpPr>
          <p:grpSpPr>
            <a:xfrm>
              <a:off x="279823" y="3764207"/>
              <a:ext cx="4694099" cy="2262984"/>
              <a:chOff x="326180" y="3632529"/>
              <a:chExt cx="4694099" cy="2262984"/>
            </a:xfrm>
          </p:grpSpPr>
          <p:sp>
            <p:nvSpPr>
              <p:cNvPr id="12" name="テキスト ボックス 11">
                <a:extLst>
                  <a:ext uri="{FF2B5EF4-FFF2-40B4-BE49-F238E27FC236}">
                    <a16:creationId xmlns:a16="http://schemas.microsoft.com/office/drawing/2014/main" id="{F0BC4A98-E275-FF85-E454-190B23092965}"/>
                  </a:ext>
                </a:extLst>
              </p:cNvPr>
              <p:cNvSpPr txBox="1"/>
              <p:nvPr/>
            </p:nvSpPr>
            <p:spPr>
              <a:xfrm>
                <a:off x="326180" y="3632529"/>
                <a:ext cx="4694099" cy="2262984"/>
              </a:xfrm>
              <a:prstGeom prst="rect">
                <a:avLst/>
              </a:prstGeom>
              <a:noFill/>
              <a:effectLst>
                <a:outerShdw blurRad="50800" dist="50800" dir="5400000" algn="ctr" rotWithShape="0">
                  <a:schemeClr val="bg1"/>
                </a:outerShdw>
              </a:effectLst>
            </p:spPr>
            <p:txBody>
              <a:bodyPr wrap="square" rtlCol="0">
                <a:noAutofit/>
              </a:bodyPr>
              <a:lstStyle/>
              <a:p>
                <a:pPr>
                  <a:lnSpc>
                    <a:spcPts val="1200"/>
                  </a:lnSpc>
                </a:pPr>
                <a:r>
                  <a:rPr lang="ja-JP" altLang="en-US" sz="1400" b="1" dirty="0">
                    <a:solidFill>
                      <a:srgbClr val="C00000"/>
                    </a:solidFill>
                    <a:latin typeface="+mn-ea"/>
                  </a:rPr>
                  <a:t>新</a:t>
                </a:r>
                <a:r>
                  <a:rPr lang="en-US" altLang="ja-JP" sz="1400" b="1" dirty="0">
                    <a:solidFill>
                      <a:srgbClr val="C00000"/>
                    </a:solidFill>
                    <a:latin typeface="+mn-ea"/>
                  </a:rPr>
                  <a:t>NISA</a:t>
                </a:r>
                <a:r>
                  <a:rPr lang="ja-JP" altLang="en-US" sz="1400" b="1" dirty="0">
                    <a:solidFill>
                      <a:srgbClr val="C00000"/>
                    </a:solidFill>
                    <a:latin typeface="+mn-ea"/>
                  </a:rPr>
                  <a:t>制度⇒</a:t>
                </a:r>
                <a:r>
                  <a:rPr lang="en-US" altLang="ja-JP" sz="1400" b="1" dirty="0">
                    <a:solidFill>
                      <a:srgbClr val="C00000"/>
                    </a:solidFill>
                    <a:latin typeface="+mn-ea"/>
                  </a:rPr>
                  <a:t>2300</a:t>
                </a:r>
                <a:r>
                  <a:rPr lang="ja-JP" altLang="en-US" sz="1400" b="1" dirty="0">
                    <a:solidFill>
                      <a:srgbClr val="C00000"/>
                    </a:solidFill>
                    <a:latin typeface="+mn-ea"/>
                  </a:rPr>
                  <a:t>万口座へ（</a:t>
                </a:r>
                <a:r>
                  <a:rPr lang="en-US" altLang="ja-JP" sz="1400" b="1" dirty="0">
                    <a:solidFill>
                      <a:srgbClr val="C00000"/>
                    </a:solidFill>
                    <a:latin typeface="+mn-ea"/>
                  </a:rPr>
                  <a:t>2024.3</a:t>
                </a:r>
                <a:r>
                  <a:rPr lang="ja-JP" altLang="en-US" sz="1400" b="1" dirty="0">
                    <a:solidFill>
                      <a:srgbClr val="C00000"/>
                    </a:solidFill>
                    <a:latin typeface="+mn-ea"/>
                  </a:rPr>
                  <a:t>）</a:t>
                </a:r>
                <a:endParaRPr lang="en-US" altLang="ja-JP" sz="1400" b="1" dirty="0">
                  <a:solidFill>
                    <a:srgbClr val="C00000"/>
                  </a:solidFill>
                  <a:latin typeface="+mn-ea"/>
                </a:endParaRPr>
              </a:p>
              <a:p>
                <a:pPr>
                  <a:lnSpc>
                    <a:spcPts val="1200"/>
                  </a:lnSpc>
                </a:pPr>
                <a:endParaRPr lang="ja-JP" altLang="en-US" sz="1400" b="1" dirty="0">
                  <a:solidFill>
                    <a:schemeClr val="accent1">
                      <a:lumMod val="75000"/>
                    </a:schemeClr>
                  </a:solidFill>
                  <a:latin typeface="+mn-ea"/>
                </a:endParaRPr>
              </a:p>
              <a:p>
                <a:pPr>
                  <a:lnSpc>
                    <a:spcPts val="1300"/>
                  </a:lnSpc>
                </a:pPr>
                <a:r>
                  <a:rPr lang="en-US" altLang="ja-JP" sz="1100" spc="100" dirty="0">
                    <a:solidFill>
                      <a:schemeClr val="tx2">
                        <a:lumMod val="75000"/>
                      </a:schemeClr>
                    </a:solidFill>
                    <a:latin typeface="+mn-ea"/>
                  </a:rPr>
                  <a:t>NISA</a:t>
                </a:r>
                <a:r>
                  <a:rPr lang="ja-JP" altLang="en-US" sz="1100" spc="100" dirty="0">
                    <a:solidFill>
                      <a:schemeClr val="tx2">
                        <a:lumMod val="75000"/>
                      </a:schemeClr>
                    </a:solidFill>
                    <a:latin typeface="+mn-ea"/>
                  </a:rPr>
                  <a:t>の大改正となった背景や日米の運用方法の違い　</a:t>
                </a:r>
              </a:p>
              <a:p>
                <a:pPr>
                  <a:lnSpc>
                    <a:spcPts val="1300"/>
                  </a:lnSpc>
                </a:pPr>
                <a:r>
                  <a:rPr lang="ja-JP" altLang="en-US" sz="1100" spc="100" dirty="0">
                    <a:solidFill>
                      <a:schemeClr val="tx2">
                        <a:lumMod val="75000"/>
                      </a:schemeClr>
                    </a:solidFill>
                    <a:latin typeface="+mn-ea"/>
                  </a:rPr>
                  <a:t>投資信託を活用した資産形成のポイントとリスク対策</a:t>
                </a:r>
                <a:endParaRPr lang="en-US" altLang="ja-JP" sz="1100" spc="100" dirty="0">
                  <a:solidFill>
                    <a:schemeClr val="tx2">
                      <a:lumMod val="75000"/>
                    </a:schemeClr>
                  </a:solidFill>
                  <a:latin typeface="+mn-ea"/>
                </a:endParaRPr>
              </a:p>
              <a:p>
                <a:pPr>
                  <a:lnSpc>
                    <a:spcPts val="1200"/>
                  </a:lnSpc>
                </a:pPr>
                <a:endParaRPr lang="ja-JP" altLang="en-US" sz="1100" dirty="0">
                  <a:solidFill>
                    <a:schemeClr val="tx2">
                      <a:lumMod val="75000"/>
                    </a:schemeClr>
                  </a:solidFill>
                  <a:latin typeface="+mn-ea"/>
                </a:endParaRPr>
              </a:p>
              <a:p>
                <a:pPr>
                  <a:lnSpc>
                    <a:spcPts val="1200"/>
                  </a:lnSpc>
                </a:pPr>
                <a:r>
                  <a:rPr lang="ja-JP" altLang="en-US" sz="1400" b="1" dirty="0">
                    <a:latin typeface="+mn-ea"/>
                  </a:rPr>
                  <a:t>制度を活用した資産形成術とは？</a:t>
                </a:r>
              </a:p>
              <a:p>
                <a:pPr>
                  <a:lnSpc>
                    <a:spcPts val="1200"/>
                  </a:lnSpc>
                </a:pPr>
                <a:endParaRPr lang="ja-JP" altLang="en-US" sz="1300" b="1" dirty="0">
                  <a:solidFill>
                    <a:schemeClr val="tx2">
                      <a:lumMod val="75000"/>
                    </a:schemeClr>
                  </a:solidFill>
                  <a:latin typeface="+mn-ea"/>
                </a:endParaRPr>
              </a:p>
              <a:p>
                <a:pPr>
                  <a:lnSpc>
                    <a:spcPts val="1300"/>
                  </a:lnSpc>
                </a:pPr>
                <a:r>
                  <a:rPr lang="en-US" altLang="ja-JP" sz="1100" dirty="0">
                    <a:solidFill>
                      <a:schemeClr val="tx2">
                        <a:lumMod val="75000"/>
                      </a:schemeClr>
                    </a:solidFill>
                    <a:latin typeface="+mn-ea"/>
                  </a:rPr>
                  <a:t>DC</a:t>
                </a:r>
                <a:r>
                  <a:rPr lang="ja-JP" altLang="en-US" sz="1100" dirty="0">
                    <a:solidFill>
                      <a:schemeClr val="tx2">
                        <a:lumMod val="75000"/>
                      </a:schemeClr>
                    </a:solidFill>
                    <a:latin typeface="+mn-ea"/>
                  </a:rPr>
                  <a:t>・</a:t>
                </a:r>
                <a:r>
                  <a:rPr lang="en-US" altLang="ja-JP" sz="1100" dirty="0" err="1">
                    <a:solidFill>
                      <a:schemeClr val="tx2">
                        <a:lumMod val="75000"/>
                      </a:schemeClr>
                    </a:solidFill>
                    <a:latin typeface="+mn-ea"/>
                  </a:rPr>
                  <a:t>iDeCo</a:t>
                </a:r>
                <a:r>
                  <a:rPr lang="ja-JP" altLang="en-US" sz="1100" dirty="0">
                    <a:solidFill>
                      <a:schemeClr val="tx2">
                        <a:lumMod val="75000"/>
                      </a:schemeClr>
                    </a:solidFill>
                    <a:latin typeface="+mn-ea"/>
                  </a:rPr>
                  <a:t>による所得税対策と新</a:t>
                </a:r>
                <a:r>
                  <a:rPr lang="en-US" altLang="ja-JP" sz="1100" dirty="0">
                    <a:solidFill>
                      <a:schemeClr val="tx2">
                        <a:lumMod val="75000"/>
                      </a:schemeClr>
                    </a:solidFill>
                    <a:latin typeface="+mn-ea"/>
                  </a:rPr>
                  <a:t>NISA</a:t>
                </a:r>
                <a:r>
                  <a:rPr lang="ja-JP" altLang="en-US" sz="1100" dirty="0">
                    <a:solidFill>
                      <a:schemeClr val="tx2">
                        <a:lumMod val="75000"/>
                      </a:schemeClr>
                    </a:solidFill>
                    <a:latin typeface="+mn-ea"/>
                  </a:rPr>
                  <a:t>による年齢に関係ない活用術</a:t>
                </a:r>
                <a:endParaRPr lang="en-US" altLang="ja-JP" sz="1100" dirty="0">
                  <a:solidFill>
                    <a:schemeClr val="tx2">
                      <a:lumMod val="75000"/>
                    </a:schemeClr>
                  </a:solidFill>
                  <a:latin typeface="+mn-ea"/>
                </a:endParaRPr>
              </a:p>
              <a:p>
                <a:pPr>
                  <a:lnSpc>
                    <a:spcPts val="1300"/>
                  </a:lnSpc>
                </a:pPr>
                <a:r>
                  <a:rPr lang="ja-JP" altLang="en-US" sz="1100" dirty="0">
                    <a:solidFill>
                      <a:schemeClr val="tx2">
                        <a:lumMod val="75000"/>
                      </a:schemeClr>
                    </a:solidFill>
                    <a:latin typeface="+mn-ea"/>
                  </a:rPr>
                  <a:t>所得税対策と運用益非課税の効果をシミュレーション体験</a:t>
                </a:r>
              </a:p>
              <a:p>
                <a:pPr>
                  <a:lnSpc>
                    <a:spcPts val="1300"/>
                  </a:lnSpc>
                </a:pPr>
                <a:r>
                  <a:rPr lang="en-US" altLang="ja-JP" sz="1100" dirty="0">
                    <a:solidFill>
                      <a:schemeClr val="tx2">
                        <a:lumMod val="75000"/>
                      </a:schemeClr>
                    </a:solidFill>
                    <a:latin typeface="+mn-ea"/>
                  </a:rPr>
                  <a:t>8</a:t>
                </a:r>
                <a:r>
                  <a:rPr lang="ja-JP" altLang="en-US" sz="1100" dirty="0">
                    <a:solidFill>
                      <a:schemeClr val="tx2">
                        <a:lumMod val="75000"/>
                      </a:schemeClr>
                    </a:solidFill>
                    <a:latin typeface="+mn-ea"/>
                  </a:rPr>
                  <a:t>月のような暴落時には、どのように対応したらよいか？</a:t>
                </a:r>
              </a:p>
              <a:p>
                <a:pPr>
                  <a:lnSpc>
                    <a:spcPts val="1300"/>
                  </a:lnSpc>
                </a:pPr>
                <a:endParaRPr lang="ja-JP" altLang="en-US" sz="1100" dirty="0">
                  <a:solidFill>
                    <a:schemeClr val="tx2">
                      <a:lumMod val="75000"/>
                    </a:schemeClr>
                  </a:solidFill>
                  <a:latin typeface="+mn-ea"/>
                </a:endParaRPr>
              </a:p>
              <a:p>
                <a:pPr>
                  <a:lnSpc>
                    <a:spcPts val="1200"/>
                  </a:lnSpc>
                </a:pPr>
                <a:r>
                  <a:rPr lang="ja-JP" altLang="en-US" sz="1400" b="1" dirty="0">
                    <a:latin typeface="+mn-ea"/>
                  </a:rPr>
                  <a:t>大切な資産を守る保険のワンポイントレッスン！</a:t>
                </a:r>
                <a:endParaRPr lang="ja-JP" altLang="en-US" sz="1300" b="1" dirty="0">
                  <a:solidFill>
                    <a:schemeClr val="tx2">
                      <a:lumMod val="75000"/>
                    </a:schemeClr>
                  </a:solidFill>
                  <a:latin typeface="+mn-ea"/>
                </a:endParaRPr>
              </a:p>
              <a:p>
                <a:pPr>
                  <a:lnSpc>
                    <a:spcPts val="1300"/>
                  </a:lnSpc>
                </a:pPr>
                <a:endParaRPr lang="ja-JP" altLang="en-US" sz="1100" dirty="0">
                  <a:solidFill>
                    <a:schemeClr val="tx2">
                      <a:lumMod val="75000"/>
                    </a:schemeClr>
                  </a:solidFill>
                  <a:latin typeface="+mn-ea"/>
                </a:endParaRPr>
              </a:p>
              <a:p>
                <a:pPr>
                  <a:lnSpc>
                    <a:spcPts val="1300"/>
                  </a:lnSpc>
                </a:pPr>
                <a:r>
                  <a:rPr lang="ja-JP" altLang="en-US" sz="1100" dirty="0">
                    <a:solidFill>
                      <a:schemeClr val="tx2">
                        <a:lumMod val="75000"/>
                      </a:schemeClr>
                    </a:solidFill>
                    <a:latin typeface="+mn-ea"/>
                  </a:rPr>
                  <a:t>こんな時どうする？請求漏れを起こさない保険の自在性</a:t>
                </a:r>
              </a:p>
              <a:p>
                <a:pPr>
                  <a:lnSpc>
                    <a:spcPts val="1200"/>
                  </a:lnSpc>
                </a:pPr>
                <a:endParaRPr lang="ja-JP" altLang="en-US" sz="1100" dirty="0">
                  <a:solidFill>
                    <a:schemeClr val="tx2">
                      <a:lumMod val="75000"/>
                    </a:schemeClr>
                  </a:solidFill>
                  <a:latin typeface="+mn-ea"/>
                </a:endParaRPr>
              </a:p>
            </p:txBody>
          </p:sp>
          <p:cxnSp>
            <p:nvCxnSpPr>
              <p:cNvPr id="36" name="直線コネクタ 35">
                <a:extLst>
                  <a:ext uri="{FF2B5EF4-FFF2-40B4-BE49-F238E27FC236}">
                    <a16:creationId xmlns:a16="http://schemas.microsoft.com/office/drawing/2014/main" id="{B5CBCD65-5591-3F7E-C4C0-12F2656AEA05}"/>
                  </a:ext>
                </a:extLst>
              </p:cNvPr>
              <p:cNvCxnSpPr>
                <a:cxnSpLocks/>
              </p:cNvCxnSpPr>
              <p:nvPr/>
            </p:nvCxnSpPr>
            <p:spPr>
              <a:xfrm>
                <a:off x="426720" y="3889466"/>
                <a:ext cx="4357299" cy="0"/>
              </a:xfrm>
              <a:prstGeom prst="line">
                <a:avLst/>
              </a:prstGeom>
              <a:ln w="28575">
                <a:solidFill>
                  <a:schemeClr val="accent3">
                    <a:lumMod val="40000"/>
                    <a:lumOff val="60000"/>
                  </a:schemeClr>
                </a:solidFill>
              </a:ln>
            </p:spPr>
            <p:style>
              <a:lnRef idx="2">
                <a:schemeClr val="accent1"/>
              </a:lnRef>
              <a:fillRef idx="0">
                <a:schemeClr val="accent1"/>
              </a:fillRef>
              <a:effectRef idx="1">
                <a:schemeClr val="accent1"/>
              </a:effectRef>
              <a:fontRef idx="minor">
                <a:schemeClr val="tx1"/>
              </a:fontRef>
            </p:style>
          </p:cxnSp>
        </p:grpSp>
        <p:cxnSp>
          <p:nvCxnSpPr>
            <p:cNvPr id="42" name="直線コネクタ 41">
              <a:extLst>
                <a:ext uri="{FF2B5EF4-FFF2-40B4-BE49-F238E27FC236}">
                  <a16:creationId xmlns:a16="http://schemas.microsoft.com/office/drawing/2014/main" id="{3496E3EC-4C88-A50D-EF30-DE31849565D0}"/>
                </a:ext>
              </a:extLst>
            </p:cNvPr>
            <p:cNvCxnSpPr>
              <a:cxnSpLocks/>
            </p:cNvCxnSpPr>
            <p:nvPr/>
          </p:nvCxnSpPr>
          <p:spPr>
            <a:xfrm>
              <a:off x="380363" y="4808474"/>
              <a:ext cx="4029431" cy="0"/>
            </a:xfrm>
            <a:prstGeom prst="line">
              <a:avLst/>
            </a:prstGeom>
            <a:ln w="28575">
              <a:solidFill>
                <a:schemeClr val="accent3">
                  <a:lumMod val="40000"/>
                  <a:lumOff val="60000"/>
                </a:schemeClr>
              </a:solidFill>
            </a:ln>
          </p:spPr>
          <p:style>
            <a:lnRef idx="2">
              <a:schemeClr val="accent1"/>
            </a:lnRef>
            <a:fillRef idx="0">
              <a:schemeClr val="accent1"/>
            </a:fillRef>
            <a:effectRef idx="1">
              <a:schemeClr val="accent1"/>
            </a:effectRef>
            <a:fontRef idx="minor">
              <a:schemeClr val="tx1"/>
            </a:fontRef>
          </p:style>
        </p:cxnSp>
      </p:grpSp>
      <p:grpSp>
        <p:nvGrpSpPr>
          <p:cNvPr id="48" name="グループ化 47">
            <a:extLst>
              <a:ext uri="{FF2B5EF4-FFF2-40B4-BE49-F238E27FC236}">
                <a16:creationId xmlns:a16="http://schemas.microsoft.com/office/drawing/2014/main" id="{AE34705C-C8E1-E676-AD6E-1E8901DED604}"/>
              </a:ext>
            </a:extLst>
          </p:cNvPr>
          <p:cNvGrpSpPr/>
          <p:nvPr/>
        </p:nvGrpSpPr>
        <p:grpSpPr>
          <a:xfrm>
            <a:off x="29752" y="1830051"/>
            <a:ext cx="2046515" cy="379463"/>
            <a:chOff x="0" y="3015344"/>
            <a:chExt cx="2145945" cy="385758"/>
          </a:xfrm>
        </p:grpSpPr>
        <p:sp>
          <p:nvSpPr>
            <p:cNvPr id="47" name="正方形/長方形 46">
              <a:extLst>
                <a:ext uri="{FF2B5EF4-FFF2-40B4-BE49-F238E27FC236}">
                  <a16:creationId xmlns:a16="http://schemas.microsoft.com/office/drawing/2014/main" id="{7A7C104F-2AB9-09C2-508E-8D86304FD8F9}"/>
                </a:ext>
              </a:extLst>
            </p:cNvPr>
            <p:cNvSpPr/>
            <p:nvPr/>
          </p:nvSpPr>
          <p:spPr>
            <a:xfrm>
              <a:off x="0" y="3015344"/>
              <a:ext cx="2145945" cy="385758"/>
            </a:xfrm>
            <a:custGeom>
              <a:avLst/>
              <a:gdLst>
                <a:gd name="connsiteX0" fmla="*/ 0 w 1785257"/>
                <a:gd name="connsiteY0" fmla="*/ 0 h 429787"/>
                <a:gd name="connsiteX1" fmla="*/ 1785257 w 1785257"/>
                <a:gd name="connsiteY1" fmla="*/ 0 h 429787"/>
                <a:gd name="connsiteX2" fmla="*/ 1785257 w 1785257"/>
                <a:gd name="connsiteY2" fmla="*/ 429787 h 429787"/>
                <a:gd name="connsiteX3" fmla="*/ 0 w 1785257"/>
                <a:gd name="connsiteY3" fmla="*/ 429787 h 429787"/>
                <a:gd name="connsiteX4" fmla="*/ 0 w 1785257"/>
                <a:gd name="connsiteY4" fmla="*/ 0 h 429787"/>
                <a:gd name="connsiteX0" fmla="*/ 0 w 1933303"/>
                <a:gd name="connsiteY0" fmla="*/ 0 h 429787"/>
                <a:gd name="connsiteX1" fmla="*/ 1785257 w 1933303"/>
                <a:gd name="connsiteY1" fmla="*/ 0 h 429787"/>
                <a:gd name="connsiteX2" fmla="*/ 1933303 w 1933303"/>
                <a:gd name="connsiteY2" fmla="*/ 429787 h 429787"/>
                <a:gd name="connsiteX3" fmla="*/ 0 w 1933303"/>
                <a:gd name="connsiteY3" fmla="*/ 429787 h 429787"/>
                <a:gd name="connsiteX4" fmla="*/ 0 w 1933303"/>
                <a:gd name="connsiteY4" fmla="*/ 0 h 429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3303" h="429787">
                  <a:moveTo>
                    <a:pt x="0" y="0"/>
                  </a:moveTo>
                  <a:lnTo>
                    <a:pt x="1785257" y="0"/>
                  </a:lnTo>
                  <a:lnTo>
                    <a:pt x="1933303" y="429787"/>
                  </a:lnTo>
                  <a:lnTo>
                    <a:pt x="0" y="429787"/>
                  </a:lnTo>
                  <a:lnTo>
                    <a:pt x="0" y="0"/>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a:extLst>
                <a:ext uri="{FF2B5EF4-FFF2-40B4-BE49-F238E27FC236}">
                  <a16:creationId xmlns:a16="http://schemas.microsoft.com/office/drawing/2014/main" id="{3428CB85-F411-A4BF-B80E-C06C29C63B68}"/>
                </a:ext>
              </a:extLst>
            </p:cNvPr>
            <p:cNvSpPr txBox="1"/>
            <p:nvPr/>
          </p:nvSpPr>
          <p:spPr>
            <a:xfrm>
              <a:off x="298965" y="3060292"/>
              <a:ext cx="1415772" cy="323165"/>
            </a:xfrm>
            <a:prstGeom prst="rect">
              <a:avLst/>
            </a:prstGeom>
            <a:noFill/>
          </p:spPr>
          <p:txBody>
            <a:bodyPr wrap="none" rtlCol="0">
              <a:spAutoFit/>
            </a:bodyPr>
            <a:lstStyle/>
            <a:p>
              <a:r>
                <a:rPr kumimoji="1" lang="ja-JP" altLang="en-US" sz="1500" b="1" spc="100" dirty="0">
                  <a:solidFill>
                    <a:schemeClr val="bg1"/>
                  </a:solidFill>
                </a:rPr>
                <a:t>セミナー内容</a:t>
              </a:r>
            </a:p>
          </p:txBody>
        </p:sp>
      </p:grpSp>
      <p:cxnSp>
        <p:nvCxnSpPr>
          <p:cNvPr id="65" name="直線コネクタ 64">
            <a:extLst>
              <a:ext uri="{FF2B5EF4-FFF2-40B4-BE49-F238E27FC236}">
                <a16:creationId xmlns:a16="http://schemas.microsoft.com/office/drawing/2014/main" id="{3B199095-E6DA-201A-3CDE-DE6498F0FD3C}"/>
              </a:ext>
            </a:extLst>
          </p:cNvPr>
          <p:cNvCxnSpPr>
            <a:cxnSpLocks/>
          </p:cNvCxnSpPr>
          <p:nvPr/>
        </p:nvCxnSpPr>
        <p:spPr>
          <a:xfrm>
            <a:off x="372937" y="4485976"/>
            <a:ext cx="4177254" cy="0"/>
          </a:xfrm>
          <a:prstGeom prst="line">
            <a:avLst/>
          </a:prstGeom>
          <a:ln w="28575">
            <a:solidFill>
              <a:schemeClr val="accent3">
                <a:lumMod val="40000"/>
                <a:lumOff val="60000"/>
              </a:schemeClr>
            </a:solidFill>
          </a:ln>
        </p:spPr>
        <p:style>
          <a:lnRef idx="2">
            <a:schemeClr val="accent1"/>
          </a:lnRef>
          <a:fillRef idx="0">
            <a:schemeClr val="accent1"/>
          </a:fillRef>
          <a:effectRef idx="1">
            <a:schemeClr val="accent1"/>
          </a:effectRef>
          <a:fontRef idx="minor">
            <a:schemeClr val="tx1"/>
          </a:fontRef>
        </p:style>
      </p:cxnSp>
      <p:pic>
        <p:nvPicPr>
          <p:cNvPr id="71" name="図 70">
            <a:extLst>
              <a:ext uri="{FF2B5EF4-FFF2-40B4-BE49-F238E27FC236}">
                <a16:creationId xmlns:a16="http://schemas.microsoft.com/office/drawing/2014/main" id="{FFF22660-CA1F-4A23-9423-50420F7E5E18}"/>
              </a:ext>
            </a:extLst>
          </p:cNvPr>
          <p:cNvPicPr>
            <a:picLocks noChangeAspect="1"/>
          </p:cNvPicPr>
          <p:nvPr/>
        </p:nvPicPr>
        <p:blipFill>
          <a:blip r:embed="rId2"/>
          <a:stretch>
            <a:fillRect/>
          </a:stretch>
        </p:blipFill>
        <p:spPr>
          <a:xfrm>
            <a:off x="132610" y="7829292"/>
            <a:ext cx="1000330" cy="1082899"/>
          </a:xfrm>
          <a:prstGeom prst="rect">
            <a:avLst/>
          </a:prstGeom>
        </p:spPr>
      </p:pic>
      <p:sp>
        <p:nvSpPr>
          <p:cNvPr id="73" name="object 36">
            <a:extLst>
              <a:ext uri="{FF2B5EF4-FFF2-40B4-BE49-F238E27FC236}">
                <a16:creationId xmlns:a16="http://schemas.microsoft.com/office/drawing/2014/main" id="{9A0EF1B0-D92D-2BB0-4AB5-B27B829D64CE}"/>
              </a:ext>
            </a:extLst>
          </p:cNvPr>
          <p:cNvSpPr txBox="1"/>
          <p:nvPr/>
        </p:nvSpPr>
        <p:spPr>
          <a:xfrm>
            <a:off x="5376381" y="3457976"/>
            <a:ext cx="1198644" cy="1158651"/>
          </a:xfrm>
          <a:prstGeom prst="rect">
            <a:avLst/>
          </a:prstGeom>
          <a:solidFill>
            <a:schemeClr val="bg1"/>
          </a:solidFill>
          <a:ln w="32003">
            <a:solidFill>
              <a:schemeClr val="accent1">
                <a:lumMod val="60000"/>
                <a:lumOff val="40000"/>
              </a:schemeClr>
            </a:solidFill>
          </a:ln>
        </p:spPr>
        <p:txBody>
          <a:bodyPr vert="horz" wrap="square" lIns="0" tIns="50165" rIns="0" bIns="0" rtlCol="0">
            <a:spAutoFit/>
          </a:bodyPr>
          <a:lstStyle/>
          <a:p>
            <a:pPr marL="92075">
              <a:lnSpc>
                <a:spcPct val="100000"/>
              </a:lnSpc>
              <a:spcBef>
                <a:spcPts val="395"/>
              </a:spcBef>
            </a:pPr>
            <a:r>
              <a:rPr sz="800" spc="-15" dirty="0">
                <a:latin typeface="BIZ UDゴシック"/>
                <a:cs typeface="BIZ UDゴシック"/>
              </a:rPr>
              <a:t>セミナーイメージ</a:t>
            </a:r>
            <a:endParaRPr sz="800" dirty="0">
              <a:latin typeface="BIZ UDゴシック"/>
              <a:cs typeface="BIZ UDゴシック"/>
            </a:endParaRPr>
          </a:p>
          <a:p>
            <a:pPr marL="92075">
              <a:lnSpc>
                <a:spcPct val="100000"/>
              </a:lnSpc>
            </a:pPr>
            <a:r>
              <a:rPr sz="800" dirty="0">
                <a:latin typeface="BIZ UDゴシック"/>
                <a:cs typeface="BIZ UDゴシック"/>
              </a:rPr>
              <a:t>（</a:t>
            </a:r>
            <a:r>
              <a:rPr sz="800" spc="-10" dirty="0">
                <a:latin typeface="BIZ UDゴシック"/>
                <a:cs typeface="BIZ UDゴシック"/>
              </a:rPr>
              <a:t>ダイジェスト版</a:t>
            </a:r>
            <a:r>
              <a:rPr sz="800" spc="-50" dirty="0">
                <a:latin typeface="BIZ UDゴシック"/>
                <a:cs typeface="BIZ UDゴシック"/>
              </a:rPr>
              <a:t>）</a:t>
            </a:r>
            <a:endParaRPr sz="800" dirty="0">
              <a:latin typeface="BIZ UDゴシック"/>
              <a:cs typeface="BIZ UDゴシック"/>
            </a:endParaRPr>
          </a:p>
          <a:p>
            <a:pPr>
              <a:lnSpc>
                <a:spcPct val="100000"/>
              </a:lnSpc>
            </a:pPr>
            <a:endParaRPr sz="800" dirty="0">
              <a:latin typeface="BIZ UDゴシック"/>
              <a:cs typeface="BIZ UDゴシック"/>
            </a:endParaRPr>
          </a:p>
          <a:p>
            <a:pPr>
              <a:lnSpc>
                <a:spcPct val="100000"/>
              </a:lnSpc>
            </a:pPr>
            <a:endParaRPr sz="800" dirty="0">
              <a:latin typeface="BIZ UDゴシック"/>
              <a:cs typeface="BIZ UDゴシック"/>
            </a:endParaRPr>
          </a:p>
          <a:p>
            <a:pPr>
              <a:lnSpc>
                <a:spcPct val="100000"/>
              </a:lnSpc>
            </a:pPr>
            <a:endParaRPr sz="800" dirty="0">
              <a:latin typeface="BIZ UDゴシック"/>
              <a:cs typeface="BIZ UDゴシック"/>
            </a:endParaRPr>
          </a:p>
          <a:p>
            <a:pPr>
              <a:lnSpc>
                <a:spcPct val="100000"/>
              </a:lnSpc>
            </a:pPr>
            <a:endParaRPr sz="800" dirty="0">
              <a:latin typeface="BIZ UDゴシック"/>
              <a:cs typeface="BIZ UDゴシック"/>
            </a:endParaRPr>
          </a:p>
          <a:p>
            <a:pPr>
              <a:lnSpc>
                <a:spcPct val="100000"/>
              </a:lnSpc>
            </a:pPr>
            <a:endParaRPr lang="en-US" altLang="ja-JP" sz="800" dirty="0">
              <a:latin typeface="BIZ UDゴシック"/>
              <a:cs typeface="BIZ UDゴシック"/>
            </a:endParaRPr>
          </a:p>
          <a:p>
            <a:pPr>
              <a:lnSpc>
                <a:spcPct val="100000"/>
              </a:lnSpc>
            </a:pPr>
            <a:endParaRPr lang="en-US" altLang="ja-JP" sz="800" dirty="0">
              <a:latin typeface="BIZ UDゴシック"/>
              <a:cs typeface="BIZ UDゴシック"/>
            </a:endParaRPr>
          </a:p>
          <a:p>
            <a:pPr>
              <a:lnSpc>
                <a:spcPct val="100000"/>
              </a:lnSpc>
            </a:pPr>
            <a:endParaRPr sz="800" dirty="0">
              <a:latin typeface="BIZ UDゴシック"/>
              <a:cs typeface="BIZ UDゴシック"/>
            </a:endParaRPr>
          </a:p>
        </p:txBody>
      </p:sp>
      <p:sp>
        <p:nvSpPr>
          <p:cNvPr id="8" name="テキスト ボックス 7">
            <a:extLst>
              <a:ext uri="{FF2B5EF4-FFF2-40B4-BE49-F238E27FC236}">
                <a16:creationId xmlns:a16="http://schemas.microsoft.com/office/drawing/2014/main" id="{4D852B92-B553-F818-20E1-B6441A0CD634}"/>
              </a:ext>
            </a:extLst>
          </p:cNvPr>
          <p:cNvSpPr txBox="1"/>
          <p:nvPr/>
        </p:nvSpPr>
        <p:spPr>
          <a:xfrm>
            <a:off x="1132940" y="7895033"/>
            <a:ext cx="5692294" cy="88742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a:spAutoFit/>
          </a:bodyPr>
          <a:lstStyle/>
          <a:p>
            <a:pPr>
              <a:lnSpc>
                <a:spcPts val="1400"/>
              </a:lnSpc>
              <a:defRPr/>
            </a:pPr>
            <a:r>
              <a:rPr lang="ja-JP" altLang="en-US" sz="1200" b="1" dirty="0">
                <a:latin typeface="+mn-ea"/>
              </a:rPr>
              <a:t>株式会社リスクマネジメン</a:t>
            </a:r>
            <a:r>
              <a:rPr lang="ja-JP" altLang="en-US" sz="1200" b="1" spc="-300" dirty="0">
                <a:latin typeface="+mn-ea"/>
              </a:rPr>
              <a:t>ト</a:t>
            </a:r>
            <a:r>
              <a:rPr lang="ja-JP" altLang="en-US" sz="1200" b="1" dirty="0">
                <a:latin typeface="+mn-ea"/>
              </a:rPr>
              <a:t>・ラボラトリー　</a:t>
            </a:r>
            <a:r>
              <a:rPr lang="ja-JP" altLang="en-US" sz="1200" b="1" spc="100" dirty="0">
                <a:latin typeface="+mn-ea"/>
              </a:rPr>
              <a:t>代表取締役 </a:t>
            </a:r>
            <a:r>
              <a:rPr lang="ja-JP" altLang="en-US" sz="1600" b="1" spc="100" dirty="0">
                <a:latin typeface="+mn-ea"/>
              </a:rPr>
              <a:t>内田 隆</a:t>
            </a:r>
          </a:p>
          <a:p>
            <a:pPr>
              <a:lnSpc>
                <a:spcPts val="1200"/>
              </a:lnSpc>
              <a:defRPr/>
            </a:pPr>
            <a:endParaRPr lang="en-US" altLang="ja-JP" sz="900" dirty="0">
              <a:latin typeface="+mn-ea"/>
            </a:endParaRPr>
          </a:p>
          <a:p>
            <a:pPr>
              <a:lnSpc>
                <a:spcPts val="1200"/>
              </a:lnSpc>
              <a:defRPr/>
            </a:pPr>
            <a:r>
              <a:rPr lang="ja-JP" altLang="en-US" sz="900" dirty="0">
                <a:latin typeface="+mn-ea"/>
              </a:rPr>
              <a:t>・</a:t>
            </a:r>
            <a:r>
              <a:rPr lang="ja-JP" altLang="en-US" sz="1050" dirty="0">
                <a:latin typeface="+mn-ea"/>
              </a:rPr>
              <a:t>全国</a:t>
            </a:r>
            <a:r>
              <a:rPr lang="en-US" altLang="ja-JP" sz="1050" dirty="0">
                <a:latin typeface="+mn-ea"/>
              </a:rPr>
              <a:t>37</a:t>
            </a:r>
            <a:r>
              <a:rPr lang="ja-JP" altLang="en-US" sz="1050" dirty="0">
                <a:latin typeface="+mn-ea"/>
              </a:rPr>
              <a:t>都道府県で、医師会・医協・歯科医師会と業務提携して事業を展開</a:t>
            </a:r>
          </a:p>
          <a:p>
            <a:pPr>
              <a:lnSpc>
                <a:spcPts val="1200"/>
              </a:lnSpc>
              <a:defRPr/>
            </a:pPr>
            <a:r>
              <a:rPr lang="ja-JP" altLang="en-US" sz="1050" dirty="0">
                <a:latin typeface="+mn-ea"/>
              </a:rPr>
              <a:t>・米国型</a:t>
            </a:r>
            <a:r>
              <a:rPr lang="en-US" altLang="ja-JP" sz="1050" dirty="0">
                <a:latin typeface="+mn-ea"/>
              </a:rPr>
              <a:t>IFA</a:t>
            </a:r>
            <a:r>
              <a:rPr lang="ja-JP" altLang="en-US" sz="1050" dirty="0">
                <a:latin typeface="+mn-ea"/>
              </a:rPr>
              <a:t>を目指して活動を行い、金融商品仲介業の資産残高は</a:t>
            </a:r>
            <a:r>
              <a:rPr lang="en-US" altLang="ja-JP" sz="1050" dirty="0">
                <a:latin typeface="+mn-ea"/>
              </a:rPr>
              <a:t>480</a:t>
            </a:r>
            <a:r>
              <a:rPr lang="ja-JP" altLang="en-US" sz="1050" dirty="0">
                <a:latin typeface="+mn-ea"/>
              </a:rPr>
              <a:t>億円（</a:t>
            </a:r>
            <a:r>
              <a:rPr lang="en-US" altLang="ja-JP" sz="1050" dirty="0">
                <a:latin typeface="+mn-ea"/>
              </a:rPr>
              <a:t>2024</a:t>
            </a:r>
            <a:r>
              <a:rPr lang="ja-JP" altLang="en-US" sz="1050" dirty="0">
                <a:latin typeface="+mn-ea"/>
              </a:rPr>
              <a:t>年</a:t>
            </a:r>
            <a:r>
              <a:rPr lang="en-US" altLang="ja-JP" sz="1050" dirty="0">
                <a:latin typeface="+mn-ea"/>
              </a:rPr>
              <a:t>5</a:t>
            </a:r>
            <a:r>
              <a:rPr lang="ja-JP" altLang="en-US" sz="1050" dirty="0">
                <a:latin typeface="+mn-ea"/>
              </a:rPr>
              <a:t>月末）</a:t>
            </a:r>
          </a:p>
          <a:p>
            <a:pPr>
              <a:lnSpc>
                <a:spcPts val="1200"/>
              </a:lnSpc>
              <a:defRPr/>
            </a:pPr>
            <a:r>
              <a:rPr lang="ja-JP" altLang="en-US" sz="1050" dirty="0">
                <a:latin typeface="+mn-ea"/>
              </a:rPr>
              <a:t>・講師は、</a:t>
            </a:r>
            <a:r>
              <a:rPr lang="en-US" altLang="ja-JP" sz="1050" dirty="0">
                <a:latin typeface="+mn-ea"/>
              </a:rPr>
              <a:t>AFP</a:t>
            </a:r>
            <a:r>
              <a:rPr lang="ja-JP" altLang="en-US" sz="1050" dirty="0">
                <a:latin typeface="+mn-ea"/>
              </a:rPr>
              <a:t>、証券外務員、多数のセミナー講師を担当</a:t>
            </a:r>
            <a:endParaRPr lang="ja-JP" altLang="en-US" sz="900" dirty="0">
              <a:latin typeface="+mn-ea"/>
            </a:endParaRPr>
          </a:p>
        </p:txBody>
      </p:sp>
      <p:pic>
        <p:nvPicPr>
          <p:cNvPr id="9" name="図 8">
            <a:extLst>
              <a:ext uri="{FF2B5EF4-FFF2-40B4-BE49-F238E27FC236}">
                <a16:creationId xmlns:a16="http://schemas.microsoft.com/office/drawing/2014/main" id="{D0E6E157-3CDF-C79D-F45A-F5C8A9CDC4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0860" y="3799895"/>
            <a:ext cx="749686" cy="749686"/>
          </a:xfrm>
          <a:prstGeom prst="rect">
            <a:avLst/>
          </a:prstGeom>
        </p:spPr>
      </p:pic>
      <p:grpSp>
        <p:nvGrpSpPr>
          <p:cNvPr id="14" name="グループ化 13">
            <a:extLst>
              <a:ext uri="{FF2B5EF4-FFF2-40B4-BE49-F238E27FC236}">
                <a16:creationId xmlns:a16="http://schemas.microsoft.com/office/drawing/2014/main" id="{3CBAA34A-601D-ABFB-113D-97E9BBEFA26F}"/>
              </a:ext>
            </a:extLst>
          </p:cNvPr>
          <p:cNvGrpSpPr/>
          <p:nvPr/>
        </p:nvGrpSpPr>
        <p:grpSpPr>
          <a:xfrm>
            <a:off x="0" y="-14511"/>
            <a:ext cx="6863134" cy="1397347"/>
            <a:chOff x="-19266" y="5432142"/>
            <a:chExt cx="6863134" cy="1217014"/>
          </a:xfrm>
          <a:solidFill>
            <a:srgbClr val="002060"/>
          </a:solidFill>
        </p:grpSpPr>
        <p:sp>
          <p:nvSpPr>
            <p:cNvPr id="16" name="正方形/長方形 15">
              <a:extLst>
                <a:ext uri="{FF2B5EF4-FFF2-40B4-BE49-F238E27FC236}">
                  <a16:creationId xmlns:a16="http://schemas.microsoft.com/office/drawing/2014/main" id="{CB513349-B200-6F60-3020-D06A57E64EA6}"/>
                </a:ext>
              </a:extLst>
            </p:cNvPr>
            <p:cNvSpPr/>
            <p:nvPr/>
          </p:nvSpPr>
          <p:spPr>
            <a:xfrm>
              <a:off x="-14132" y="5432142"/>
              <a:ext cx="6858000" cy="64633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9" name="テキスト ボックス 18">
              <a:extLst>
                <a:ext uri="{FF2B5EF4-FFF2-40B4-BE49-F238E27FC236}">
                  <a16:creationId xmlns:a16="http://schemas.microsoft.com/office/drawing/2014/main" id="{35FB5385-0C08-C37D-1C8C-E8E741A2B1A2}"/>
                </a:ext>
              </a:extLst>
            </p:cNvPr>
            <p:cNvSpPr txBox="1"/>
            <p:nvPr/>
          </p:nvSpPr>
          <p:spPr>
            <a:xfrm>
              <a:off x="-19266" y="5442900"/>
              <a:ext cx="6858000" cy="1206256"/>
            </a:xfrm>
            <a:prstGeom prst="rect">
              <a:avLst/>
            </a:prstGeom>
            <a:grpFill/>
          </p:spPr>
          <p:txBody>
            <a:bodyPr wrap="square" rtlCol="0">
              <a:spAutoFit/>
            </a:bodyPr>
            <a:lstStyle/>
            <a:p>
              <a:r>
                <a:rPr lang="en-US" altLang="ja-JP" sz="2800" dirty="0">
                  <a:solidFill>
                    <a:schemeClr val="bg1"/>
                  </a:solidFill>
                  <a:latin typeface="HGP創英角ｺﾞｼｯｸUB" panose="020B0900000000000000" pitchFamily="50" charset="-128"/>
                  <a:ea typeface="HGP創英角ｺﾞｼｯｸUB" panose="020B0900000000000000" pitchFamily="50" charset="-128"/>
                </a:rPr>
                <a:t>【</a:t>
              </a:r>
              <a:r>
                <a:rPr lang="ja-JP" altLang="en-US" sz="2800" dirty="0">
                  <a:solidFill>
                    <a:schemeClr val="bg1"/>
                  </a:solidFill>
                  <a:latin typeface="HGP創英角ｺﾞｼｯｸUB" panose="020B0900000000000000" pitchFamily="50" charset="-128"/>
                  <a:ea typeface="HGP創英角ｺﾞｼｯｸUB" panose="020B0900000000000000" pitchFamily="50" charset="-128"/>
                </a:rPr>
                <a:t>オンラインセミナー</a:t>
              </a:r>
              <a:r>
                <a:rPr lang="en-US" altLang="ja-JP" sz="2800" dirty="0">
                  <a:solidFill>
                    <a:schemeClr val="bg1"/>
                  </a:solidFill>
                  <a:latin typeface="HGP創英角ｺﾞｼｯｸUB" panose="020B0900000000000000" pitchFamily="50" charset="-128"/>
                  <a:ea typeface="HGP創英角ｺﾞｼｯｸUB" panose="020B0900000000000000" pitchFamily="50" charset="-128"/>
                </a:rPr>
                <a:t>】</a:t>
              </a:r>
              <a:endParaRPr lang="ja-JP" altLang="en-US" sz="2800" dirty="0">
                <a:solidFill>
                  <a:schemeClr val="bg1"/>
                </a:solidFill>
                <a:latin typeface="HGP創英角ｺﾞｼｯｸUB" panose="020B0900000000000000" pitchFamily="50" charset="-128"/>
                <a:ea typeface="HGP創英角ｺﾞｼｯｸUB" panose="020B0900000000000000" pitchFamily="50" charset="-128"/>
              </a:endParaRPr>
            </a:p>
            <a:p>
              <a:r>
                <a:rPr lang="ja-JP" altLang="en-US" sz="2800" dirty="0">
                  <a:solidFill>
                    <a:schemeClr val="bg1"/>
                  </a:solidFill>
                  <a:latin typeface="HGP創英角ｺﾞｼｯｸUB" panose="020B0900000000000000" pitchFamily="50" charset="-128"/>
                  <a:ea typeface="HGP創英角ｺﾞｼｯｸUB" panose="020B0900000000000000" pitchFamily="50" charset="-128"/>
                </a:rPr>
                <a:t>新</a:t>
              </a:r>
              <a:r>
                <a:rPr lang="en-US" altLang="ja-JP" sz="2800" dirty="0">
                  <a:solidFill>
                    <a:schemeClr val="bg1"/>
                  </a:solidFill>
                  <a:latin typeface="HGP創英角ｺﾞｼｯｸUB" panose="020B0900000000000000" pitchFamily="50" charset="-128"/>
                  <a:ea typeface="HGP創英角ｺﾞｼｯｸUB" panose="020B0900000000000000" pitchFamily="50" charset="-128"/>
                </a:rPr>
                <a:t>NISA</a:t>
              </a:r>
              <a:r>
                <a:rPr lang="ja-JP" altLang="en-US" sz="2800" dirty="0">
                  <a:solidFill>
                    <a:schemeClr val="bg1"/>
                  </a:solidFill>
                  <a:latin typeface="HGP創英角ｺﾞｼｯｸUB" panose="020B0900000000000000" pitchFamily="50" charset="-128"/>
                  <a:ea typeface="HGP創英角ｺﾞｼｯｸUB" panose="020B0900000000000000" pitchFamily="50" charset="-128"/>
                </a:rPr>
                <a:t>スタートして、</a:t>
              </a:r>
              <a:r>
                <a:rPr lang="en-US" altLang="ja-JP" sz="2800" dirty="0">
                  <a:solidFill>
                    <a:schemeClr val="bg1"/>
                  </a:solidFill>
                  <a:latin typeface="HGP創英角ｺﾞｼｯｸUB" panose="020B0900000000000000" pitchFamily="50" charset="-128"/>
                  <a:ea typeface="HGP創英角ｺﾞｼｯｸUB" panose="020B0900000000000000" pitchFamily="50" charset="-128"/>
                </a:rPr>
                <a:t>10</a:t>
              </a:r>
              <a:r>
                <a:rPr lang="ja-JP" altLang="en-US" sz="2800" dirty="0">
                  <a:solidFill>
                    <a:schemeClr val="bg1"/>
                  </a:solidFill>
                  <a:latin typeface="HGP創英角ｺﾞｼｯｸUB" panose="020B0900000000000000" pitchFamily="50" charset="-128"/>
                  <a:ea typeface="HGP創英角ｺﾞｼｯｸUB" panose="020B0900000000000000" pitchFamily="50" charset="-128"/>
                </a:rPr>
                <a:t>ｹ月経ちました！</a:t>
              </a:r>
            </a:p>
            <a:p>
              <a:r>
                <a:rPr lang="ja-JP" altLang="en-US" sz="2800" dirty="0">
                  <a:solidFill>
                    <a:schemeClr val="bg1"/>
                  </a:solidFill>
                  <a:latin typeface="HGP創英角ｺﾞｼｯｸUB" panose="020B0900000000000000" pitchFamily="50" charset="-128"/>
                  <a:ea typeface="HGP創英角ｺﾞｼｯｸUB" panose="020B0900000000000000" pitchFamily="50" charset="-128"/>
                </a:rPr>
                <a:t>資産形成術とリスク対策セミナーのご案内</a:t>
              </a:r>
            </a:p>
          </p:txBody>
        </p:sp>
      </p:grpSp>
      <p:grpSp>
        <p:nvGrpSpPr>
          <p:cNvPr id="15" name="グループ化 14">
            <a:extLst>
              <a:ext uri="{FF2B5EF4-FFF2-40B4-BE49-F238E27FC236}">
                <a16:creationId xmlns:a16="http://schemas.microsoft.com/office/drawing/2014/main" id="{E72C479D-1C60-9DFC-F948-3110FCDD4B42}"/>
              </a:ext>
            </a:extLst>
          </p:cNvPr>
          <p:cNvGrpSpPr/>
          <p:nvPr/>
        </p:nvGrpSpPr>
        <p:grpSpPr>
          <a:xfrm>
            <a:off x="0" y="9170331"/>
            <a:ext cx="6858000" cy="735667"/>
            <a:chOff x="0" y="9170331"/>
            <a:chExt cx="6858000" cy="735667"/>
          </a:xfrm>
        </p:grpSpPr>
        <p:sp>
          <p:nvSpPr>
            <p:cNvPr id="10" name="正方形/長方形 9">
              <a:extLst>
                <a:ext uri="{FF2B5EF4-FFF2-40B4-BE49-F238E27FC236}">
                  <a16:creationId xmlns:a16="http://schemas.microsoft.com/office/drawing/2014/main" id="{24DF0781-B5CF-FB5C-E3A5-5791DACBD1A8}"/>
                </a:ext>
              </a:extLst>
            </p:cNvPr>
            <p:cNvSpPr/>
            <p:nvPr/>
          </p:nvSpPr>
          <p:spPr>
            <a:xfrm>
              <a:off x="0" y="9170331"/>
              <a:ext cx="6858000" cy="73566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object 17">
              <a:extLst>
                <a:ext uri="{FF2B5EF4-FFF2-40B4-BE49-F238E27FC236}">
                  <a16:creationId xmlns:a16="http://schemas.microsoft.com/office/drawing/2014/main" id="{C180ACD8-E932-CD13-B858-1745E71914F5}"/>
                </a:ext>
              </a:extLst>
            </p:cNvPr>
            <p:cNvSpPr txBox="1"/>
            <p:nvPr/>
          </p:nvSpPr>
          <p:spPr>
            <a:xfrm>
              <a:off x="1165708" y="9627540"/>
              <a:ext cx="5340568" cy="227626"/>
            </a:xfrm>
            <a:prstGeom prst="rect">
              <a:avLst/>
            </a:prstGeom>
          </p:spPr>
          <p:txBody>
            <a:bodyPr vert="horz" wrap="square" lIns="0" tIns="12065" rIns="0" bIns="0" rtlCol="0">
              <a:spAutoFit/>
            </a:bodyPr>
            <a:lstStyle/>
            <a:p>
              <a:pPr marL="12700">
                <a:lnSpc>
                  <a:spcPct val="100000"/>
                </a:lnSpc>
                <a:spcBef>
                  <a:spcPts val="95"/>
                </a:spcBef>
              </a:pPr>
              <a:r>
                <a:rPr lang="ja-JP" altLang="en-US" sz="1400" dirty="0">
                  <a:solidFill>
                    <a:srgbClr val="FFFFFF"/>
                  </a:solidFill>
                  <a:latin typeface="ＭＳ Ｐゴシック"/>
                  <a:cs typeface="ＭＳ Ｐゴシック"/>
                </a:rPr>
                <a:t>お問合せ先：いわて医師協同組合　鈴木：</a:t>
              </a:r>
              <a:r>
                <a:rPr lang="en-US" altLang="ja-JP" sz="1400" dirty="0">
                  <a:solidFill>
                    <a:srgbClr val="FFFFFF"/>
                  </a:solidFill>
                  <a:latin typeface="ＭＳ Ｐゴシック"/>
                  <a:cs typeface="ＭＳ Ｐゴシック"/>
                </a:rPr>
                <a:t>TEL</a:t>
              </a:r>
              <a:r>
                <a:rPr lang="ja-JP" altLang="en-US" sz="1400" dirty="0">
                  <a:solidFill>
                    <a:srgbClr val="FFFFFF"/>
                  </a:solidFill>
                  <a:latin typeface="ＭＳ Ｐゴシック"/>
                  <a:cs typeface="ＭＳ Ｐゴシック"/>
                </a:rPr>
                <a:t>：</a:t>
              </a:r>
              <a:r>
                <a:rPr lang="en-US" altLang="ja-JP" sz="1400" dirty="0">
                  <a:solidFill>
                    <a:srgbClr val="FFFFFF"/>
                  </a:solidFill>
                  <a:latin typeface="ＭＳ Ｐゴシック"/>
                  <a:cs typeface="ＭＳ Ｐゴシック"/>
                </a:rPr>
                <a:t>019-626-5550</a:t>
              </a:r>
              <a:r>
                <a:rPr lang="ja-JP" altLang="en-US" sz="1400" dirty="0">
                  <a:solidFill>
                    <a:srgbClr val="FFFFFF"/>
                  </a:solidFill>
                  <a:latin typeface="ＭＳ Ｐゴシック"/>
                  <a:cs typeface="ＭＳ Ｐゴシック"/>
                </a:rPr>
                <a:t>　</a:t>
              </a:r>
            </a:p>
          </p:txBody>
        </p:sp>
        <p:sp>
          <p:nvSpPr>
            <p:cNvPr id="13" name="object 2">
              <a:extLst>
                <a:ext uri="{FF2B5EF4-FFF2-40B4-BE49-F238E27FC236}">
                  <a16:creationId xmlns:a16="http://schemas.microsoft.com/office/drawing/2014/main" id="{2A374B97-FB52-3027-9293-44F6693D75E0}"/>
                </a:ext>
              </a:extLst>
            </p:cNvPr>
            <p:cNvSpPr txBox="1"/>
            <p:nvPr/>
          </p:nvSpPr>
          <p:spPr>
            <a:xfrm>
              <a:off x="716915" y="9272392"/>
              <a:ext cx="5424170" cy="290464"/>
            </a:xfrm>
            <a:prstGeom prst="rect">
              <a:avLst/>
            </a:prstGeom>
          </p:spPr>
          <p:txBody>
            <a:bodyPr vert="horz" wrap="square" lIns="0" tIns="13335" rIns="0" bIns="0" rtlCol="0">
              <a:spAutoFit/>
            </a:bodyPr>
            <a:lstStyle/>
            <a:p>
              <a:pPr marL="2540" algn="ctr">
                <a:lnSpc>
                  <a:spcPct val="100000"/>
                </a:lnSpc>
                <a:spcBef>
                  <a:spcPts val="105"/>
                </a:spcBef>
              </a:pPr>
              <a:r>
                <a:rPr b="1" spc="-15" dirty="0">
                  <a:solidFill>
                    <a:srgbClr val="FFFFFF"/>
                  </a:solidFill>
                  <a:latin typeface="Meiryo UI"/>
                  <a:cs typeface="Meiryo UI"/>
                </a:rPr>
                <a:t>主催： </a:t>
              </a:r>
              <a:r>
                <a:rPr lang="ja-JP" altLang="en-US" b="1" spc="-15" dirty="0">
                  <a:solidFill>
                    <a:srgbClr val="FFFFFF"/>
                  </a:solidFill>
                  <a:latin typeface="Meiryo UI"/>
                  <a:cs typeface="Meiryo UI"/>
                </a:rPr>
                <a:t>いわて医師協同組合</a:t>
              </a:r>
              <a:endParaRPr dirty="0">
                <a:latin typeface="Meiryo UI"/>
                <a:cs typeface="Meiryo UI"/>
              </a:endParaRPr>
            </a:p>
          </p:txBody>
        </p:sp>
      </p:grpSp>
      <p:grpSp>
        <p:nvGrpSpPr>
          <p:cNvPr id="6" name="グループ化 5">
            <a:extLst>
              <a:ext uri="{FF2B5EF4-FFF2-40B4-BE49-F238E27FC236}">
                <a16:creationId xmlns:a16="http://schemas.microsoft.com/office/drawing/2014/main" id="{50C95AE9-5301-0726-5C41-5765564098EA}"/>
              </a:ext>
            </a:extLst>
          </p:cNvPr>
          <p:cNvGrpSpPr/>
          <p:nvPr/>
        </p:nvGrpSpPr>
        <p:grpSpPr>
          <a:xfrm>
            <a:off x="138032" y="4940376"/>
            <a:ext cx="6777804" cy="2770764"/>
            <a:chOff x="138032" y="4940376"/>
            <a:chExt cx="6777804" cy="2770764"/>
          </a:xfrm>
        </p:grpSpPr>
        <p:sp>
          <p:nvSpPr>
            <p:cNvPr id="29" name="正方形/長方形 28">
              <a:extLst>
                <a:ext uri="{FF2B5EF4-FFF2-40B4-BE49-F238E27FC236}">
                  <a16:creationId xmlns:a16="http://schemas.microsoft.com/office/drawing/2014/main" id="{EA1F333E-DA4B-439F-AB57-81AF6567F7EA}"/>
                </a:ext>
              </a:extLst>
            </p:cNvPr>
            <p:cNvSpPr/>
            <p:nvPr/>
          </p:nvSpPr>
          <p:spPr>
            <a:xfrm>
              <a:off x="138032" y="4940376"/>
              <a:ext cx="6562663" cy="2770764"/>
            </a:xfrm>
            <a:prstGeom prst="rect">
              <a:avLst/>
            </a:prstGeom>
            <a:solidFill>
              <a:srgbClr val="F9F9F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テキスト ボックス 61">
              <a:extLst>
                <a:ext uri="{FF2B5EF4-FFF2-40B4-BE49-F238E27FC236}">
                  <a16:creationId xmlns:a16="http://schemas.microsoft.com/office/drawing/2014/main" id="{B6B4734B-77F8-D19E-F079-D5543B311C78}"/>
                </a:ext>
              </a:extLst>
            </p:cNvPr>
            <p:cNvSpPr txBox="1"/>
            <p:nvPr/>
          </p:nvSpPr>
          <p:spPr>
            <a:xfrm>
              <a:off x="263765" y="5045865"/>
              <a:ext cx="184731" cy="323165"/>
            </a:xfrm>
            <a:prstGeom prst="rect">
              <a:avLst/>
            </a:prstGeom>
            <a:noFill/>
          </p:spPr>
          <p:txBody>
            <a:bodyPr wrap="none" rtlCol="0">
              <a:spAutoFit/>
            </a:bodyPr>
            <a:lstStyle/>
            <a:p>
              <a:endParaRPr kumimoji="1" lang="ja-JP" altLang="en-US" sz="1500" b="1" spc="100" dirty="0">
                <a:solidFill>
                  <a:schemeClr val="bg1"/>
                </a:solidFill>
              </a:endParaRPr>
            </a:p>
          </p:txBody>
        </p:sp>
        <p:sp>
          <p:nvSpPr>
            <p:cNvPr id="78" name="テキスト ボックス 77">
              <a:extLst>
                <a:ext uri="{FF2B5EF4-FFF2-40B4-BE49-F238E27FC236}">
                  <a16:creationId xmlns:a16="http://schemas.microsoft.com/office/drawing/2014/main" id="{71FCBB09-851D-2F88-A942-0A86B07DCEE1}"/>
                </a:ext>
              </a:extLst>
            </p:cNvPr>
            <p:cNvSpPr txBox="1"/>
            <p:nvPr/>
          </p:nvSpPr>
          <p:spPr>
            <a:xfrm>
              <a:off x="568344" y="5381369"/>
              <a:ext cx="5554724" cy="523220"/>
            </a:xfrm>
            <a:prstGeom prst="rect">
              <a:avLst/>
            </a:prstGeom>
            <a:noFill/>
          </p:spPr>
          <p:txBody>
            <a:bodyPr wrap="square" rtlCol="0">
              <a:spAutoFit/>
            </a:bodyPr>
            <a:lstStyle/>
            <a:p>
              <a:r>
                <a:rPr kumimoji="1" lang="en-US" altLang="ja-JP" sz="2800" b="1" dirty="0"/>
                <a:t>2024</a:t>
              </a:r>
              <a:r>
                <a:rPr kumimoji="1" lang="ja-JP" altLang="en-US" b="1" dirty="0"/>
                <a:t>年</a:t>
              </a:r>
              <a:r>
                <a:rPr kumimoji="1" lang="en-US" altLang="ja-JP" sz="2800" b="1" dirty="0"/>
                <a:t>11</a:t>
              </a:r>
              <a:r>
                <a:rPr kumimoji="1" lang="ja-JP" altLang="en-US" b="1" dirty="0"/>
                <a:t>月</a:t>
              </a:r>
              <a:r>
                <a:rPr kumimoji="1" lang="en-US" altLang="ja-JP" sz="2800" b="1" dirty="0"/>
                <a:t>28</a:t>
              </a:r>
              <a:r>
                <a:rPr kumimoji="1" lang="ja-JP" altLang="en-US" b="1" dirty="0"/>
                <a:t>日</a:t>
              </a:r>
              <a:r>
                <a:rPr kumimoji="1" lang="en-US" altLang="ja-JP" b="1" dirty="0"/>
                <a:t>(</a:t>
              </a:r>
              <a:r>
                <a:rPr kumimoji="1" lang="ja-JP" altLang="en-US" b="1" dirty="0"/>
                <a:t>木</a:t>
              </a:r>
              <a:r>
                <a:rPr kumimoji="1" lang="en-US" altLang="ja-JP" b="1" dirty="0"/>
                <a:t>) </a:t>
              </a:r>
              <a:r>
                <a:rPr kumimoji="1" lang="ja-JP" altLang="en-US" b="1" dirty="0"/>
                <a:t>　　</a:t>
              </a:r>
              <a:r>
                <a:rPr kumimoji="1" lang="en-US" altLang="ja-JP" sz="2800" b="1" dirty="0"/>
                <a:t>19:00</a:t>
              </a:r>
              <a:r>
                <a:rPr kumimoji="1" lang="ja-JP" altLang="en-US" sz="2800" b="1" dirty="0"/>
                <a:t>～</a:t>
              </a:r>
              <a:r>
                <a:rPr kumimoji="1" lang="en-US" altLang="ja-JP" sz="2800" b="1" dirty="0"/>
                <a:t>20:00</a:t>
              </a:r>
            </a:p>
          </p:txBody>
        </p:sp>
        <p:grpSp>
          <p:nvGrpSpPr>
            <p:cNvPr id="79" name="グループ化 78">
              <a:extLst>
                <a:ext uri="{FF2B5EF4-FFF2-40B4-BE49-F238E27FC236}">
                  <a16:creationId xmlns:a16="http://schemas.microsoft.com/office/drawing/2014/main" id="{102ABCC5-6ABF-310E-3BB0-33768808539A}"/>
                </a:ext>
              </a:extLst>
            </p:cNvPr>
            <p:cNvGrpSpPr/>
            <p:nvPr/>
          </p:nvGrpSpPr>
          <p:grpSpPr>
            <a:xfrm>
              <a:off x="255467" y="5044941"/>
              <a:ext cx="1480151" cy="246969"/>
              <a:chOff x="5730847" y="4661019"/>
              <a:chExt cx="1480151" cy="246969"/>
            </a:xfrm>
          </p:grpSpPr>
          <p:sp>
            <p:nvSpPr>
              <p:cNvPr id="80" name="四角形: 角を丸くする 79">
                <a:extLst>
                  <a:ext uri="{FF2B5EF4-FFF2-40B4-BE49-F238E27FC236}">
                    <a16:creationId xmlns:a16="http://schemas.microsoft.com/office/drawing/2014/main" id="{ED3F7CCB-DB36-5EC7-01D2-C038AEF8666D}"/>
                  </a:ext>
                </a:extLst>
              </p:cNvPr>
              <p:cNvSpPr/>
              <p:nvPr/>
            </p:nvSpPr>
            <p:spPr>
              <a:xfrm>
                <a:off x="5824543" y="4661019"/>
                <a:ext cx="1363067" cy="246969"/>
              </a:xfrm>
              <a:prstGeom prst="roundRect">
                <a:avLst/>
              </a:prstGeom>
              <a:solidFill>
                <a:srgbClr val="3336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TextBox 31">
                <a:extLst>
                  <a:ext uri="{FF2B5EF4-FFF2-40B4-BE49-F238E27FC236}">
                    <a16:creationId xmlns:a16="http://schemas.microsoft.com/office/drawing/2014/main" id="{26F35295-E876-21A4-FCB0-C0AB7B22C9BC}"/>
                  </a:ext>
                </a:extLst>
              </p:cNvPr>
              <p:cNvSpPr txBox="1"/>
              <p:nvPr/>
            </p:nvSpPr>
            <p:spPr>
              <a:xfrm>
                <a:off x="5730847" y="4675257"/>
                <a:ext cx="1480151" cy="212815"/>
              </a:xfrm>
              <a:prstGeom prst="rect">
                <a:avLst/>
              </a:prstGeom>
            </p:spPr>
            <p:txBody>
              <a:bodyPr lIns="0" tIns="0" rIns="0" bIns="0" rtlCol="0" anchor="t">
                <a:spAutoFit/>
              </a:bodyPr>
              <a:lstStyle/>
              <a:p>
                <a:pPr algn="ctr">
                  <a:lnSpc>
                    <a:spcPts val="1771"/>
                  </a:lnSpc>
                  <a:spcBef>
                    <a:spcPct val="0"/>
                  </a:spcBef>
                </a:pPr>
                <a:r>
                  <a:rPr lang="en-US" altLang="ja-JP" sz="1265" spc="126" dirty="0" err="1">
                    <a:solidFill>
                      <a:srgbClr val="FFFFFF"/>
                    </a:solidFill>
                    <a:ea typeface="Rounded M+ Ultra-Bold"/>
                  </a:rPr>
                  <a:t>WEB</a:t>
                </a:r>
                <a:r>
                  <a:rPr lang="en-US" sz="1265" spc="126" dirty="0" err="1">
                    <a:solidFill>
                      <a:srgbClr val="FFFFFF"/>
                    </a:solidFill>
                    <a:ea typeface="Rounded M+ Ultra-Bold"/>
                  </a:rPr>
                  <a:t>開催</a:t>
                </a:r>
                <a:endParaRPr lang="en-US" sz="1265" spc="126" dirty="0">
                  <a:solidFill>
                    <a:srgbClr val="FFFFFF"/>
                  </a:solidFill>
                  <a:ea typeface="Rounded M+ Ultra-Bold"/>
                </a:endParaRPr>
              </a:p>
            </p:txBody>
          </p:sp>
        </p:grpSp>
        <p:grpSp>
          <p:nvGrpSpPr>
            <p:cNvPr id="87" name="グループ化 86">
              <a:extLst>
                <a:ext uri="{FF2B5EF4-FFF2-40B4-BE49-F238E27FC236}">
                  <a16:creationId xmlns:a16="http://schemas.microsoft.com/office/drawing/2014/main" id="{1DAD0D41-7D02-050B-23A3-9AF945F88D97}"/>
                </a:ext>
              </a:extLst>
            </p:cNvPr>
            <p:cNvGrpSpPr/>
            <p:nvPr/>
          </p:nvGrpSpPr>
          <p:grpSpPr>
            <a:xfrm>
              <a:off x="298965" y="6258061"/>
              <a:ext cx="1480151" cy="246969"/>
              <a:chOff x="5766000" y="4662858"/>
              <a:chExt cx="1480151" cy="246969"/>
            </a:xfrm>
          </p:grpSpPr>
          <p:sp>
            <p:nvSpPr>
              <p:cNvPr id="88" name="四角形: 角を丸くする 87">
                <a:extLst>
                  <a:ext uri="{FF2B5EF4-FFF2-40B4-BE49-F238E27FC236}">
                    <a16:creationId xmlns:a16="http://schemas.microsoft.com/office/drawing/2014/main" id="{F69246BE-3EBA-82EF-B481-42A1758B3B86}"/>
                  </a:ext>
                </a:extLst>
              </p:cNvPr>
              <p:cNvSpPr/>
              <p:nvPr/>
            </p:nvSpPr>
            <p:spPr>
              <a:xfrm>
                <a:off x="5824541" y="4662858"/>
                <a:ext cx="1363067" cy="246969"/>
              </a:xfrm>
              <a:prstGeom prst="roundRect">
                <a:avLst/>
              </a:prstGeom>
              <a:solidFill>
                <a:srgbClr val="3336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TextBox 31">
                <a:extLst>
                  <a:ext uri="{FF2B5EF4-FFF2-40B4-BE49-F238E27FC236}">
                    <a16:creationId xmlns:a16="http://schemas.microsoft.com/office/drawing/2014/main" id="{85EE4649-3008-7539-A2DA-2EA08AD1DECA}"/>
                  </a:ext>
                </a:extLst>
              </p:cNvPr>
              <p:cNvSpPr txBox="1"/>
              <p:nvPr/>
            </p:nvSpPr>
            <p:spPr>
              <a:xfrm>
                <a:off x="5766000" y="4667872"/>
                <a:ext cx="1480151" cy="210763"/>
              </a:xfrm>
              <a:prstGeom prst="rect">
                <a:avLst/>
              </a:prstGeom>
            </p:spPr>
            <p:txBody>
              <a:bodyPr lIns="0" tIns="0" rIns="0" bIns="0" rtlCol="0" anchor="t">
                <a:spAutoFit/>
              </a:bodyPr>
              <a:lstStyle/>
              <a:p>
                <a:pPr algn="ctr">
                  <a:lnSpc>
                    <a:spcPts val="1771"/>
                  </a:lnSpc>
                  <a:spcBef>
                    <a:spcPct val="0"/>
                  </a:spcBef>
                </a:pPr>
                <a:r>
                  <a:rPr lang="ja-JP" altLang="en-US" sz="1200" spc="126" dirty="0">
                    <a:solidFill>
                      <a:srgbClr val="FFFFFF"/>
                    </a:solidFill>
                    <a:ea typeface="Rounded M+ Ultra-Bold"/>
                  </a:rPr>
                  <a:t>お申込み方法</a:t>
                </a:r>
                <a:endParaRPr lang="en-US" sz="1200" spc="126" dirty="0">
                  <a:solidFill>
                    <a:srgbClr val="FFFFFF"/>
                  </a:solidFill>
                  <a:ea typeface="Rounded M+ Ultra-Bold"/>
                </a:endParaRPr>
              </a:p>
            </p:txBody>
          </p:sp>
        </p:grpSp>
        <p:sp>
          <p:nvSpPr>
            <p:cNvPr id="11" name="テキスト ボックス 10">
              <a:extLst>
                <a:ext uri="{FF2B5EF4-FFF2-40B4-BE49-F238E27FC236}">
                  <a16:creationId xmlns:a16="http://schemas.microsoft.com/office/drawing/2014/main" id="{854048A0-450F-0B65-C127-E31D1F799316}"/>
                </a:ext>
              </a:extLst>
            </p:cNvPr>
            <p:cNvSpPr txBox="1"/>
            <p:nvPr/>
          </p:nvSpPr>
          <p:spPr>
            <a:xfrm>
              <a:off x="285112" y="6609460"/>
              <a:ext cx="6630724" cy="954107"/>
            </a:xfrm>
            <a:prstGeom prst="rect">
              <a:avLst/>
            </a:prstGeom>
            <a:noFill/>
          </p:spPr>
          <p:txBody>
            <a:bodyPr wrap="square" rtlCol="0">
              <a:spAutoFit/>
            </a:bodyPr>
            <a:lstStyle/>
            <a:p>
              <a:r>
                <a:rPr lang="ja-JP" altLang="en-US" sz="1400" b="1" dirty="0">
                  <a:solidFill>
                    <a:schemeClr val="tx2">
                      <a:lumMod val="75000"/>
                    </a:schemeClr>
                  </a:solidFill>
                </a:rPr>
                <a:t>★二次元バーコード→ </a:t>
              </a:r>
              <a:r>
                <a:rPr lang="en-US" altLang="ja-JP" sz="1400" b="1" dirty="0">
                  <a:solidFill>
                    <a:schemeClr val="tx2">
                      <a:lumMod val="75000"/>
                    </a:schemeClr>
                  </a:solidFill>
                </a:rPr>
                <a:t>Zoom</a:t>
              </a:r>
              <a:r>
                <a:rPr lang="ja-JP" altLang="en-US" sz="1400" b="1" dirty="0">
                  <a:solidFill>
                    <a:schemeClr val="tx2">
                      <a:lumMod val="75000"/>
                    </a:schemeClr>
                  </a:solidFill>
                </a:rPr>
                <a:t>ウェビナー登録画面→エントリー</a:t>
              </a:r>
            </a:p>
            <a:p>
              <a:r>
                <a:rPr lang="ja-JP" altLang="en-US" sz="1400" b="1" dirty="0">
                  <a:solidFill>
                    <a:schemeClr val="tx2">
                      <a:lumMod val="75000"/>
                    </a:schemeClr>
                  </a:solidFill>
                </a:rPr>
                <a:t>★ リスクマネジメント・ラボラトリー社から</a:t>
              </a:r>
              <a:endParaRPr lang="en-US" altLang="ja-JP" sz="1400" b="1" dirty="0">
                <a:solidFill>
                  <a:schemeClr val="tx2">
                    <a:lumMod val="75000"/>
                  </a:schemeClr>
                </a:solidFill>
              </a:endParaRPr>
            </a:p>
            <a:p>
              <a:r>
                <a:rPr lang="ja-JP" altLang="en-US" sz="1400" b="1" dirty="0">
                  <a:solidFill>
                    <a:schemeClr val="tx2">
                      <a:lumMod val="75000"/>
                    </a:schemeClr>
                  </a:solidFill>
                </a:rPr>
                <a:t>　「確認メール」が送信されます</a:t>
              </a:r>
              <a:endParaRPr lang="en-US" altLang="ja-JP" sz="1400" b="1" dirty="0">
                <a:solidFill>
                  <a:schemeClr val="tx2">
                    <a:lumMod val="75000"/>
                  </a:schemeClr>
                </a:solidFill>
              </a:endParaRPr>
            </a:p>
            <a:p>
              <a:r>
                <a:rPr lang="ja-JP" altLang="en-US" sz="1400" b="1" dirty="0">
                  <a:solidFill>
                    <a:schemeClr val="tx2">
                      <a:lumMod val="75000"/>
                    </a:schemeClr>
                  </a:solidFill>
                </a:rPr>
                <a:t>　</a:t>
              </a:r>
              <a:r>
                <a:rPr lang="en-US" altLang="ja-JP" sz="1400" b="1" dirty="0">
                  <a:solidFill>
                    <a:schemeClr val="tx2">
                      <a:lumMod val="75000"/>
                    </a:schemeClr>
                  </a:solidFill>
                </a:rPr>
                <a:t>※</a:t>
              </a:r>
              <a:r>
                <a:rPr lang="ja-JP" altLang="en-US" sz="1400" b="1" dirty="0">
                  <a:solidFill>
                    <a:schemeClr val="tx2">
                      <a:lumMod val="75000"/>
                    </a:schemeClr>
                  </a:solidFill>
                </a:rPr>
                <a:t>セミナーをご受講予定の端末からご登録ください</a:t>
              </a:r>
              <a:endParaRPr lang="en-US" altLang="ja-JP" sz="1400" b="1" dirty="0">
                <a:solidFill>
                  <a:schemeClr val="tx2">
                    <a:lumMod val="75000"/>
                  </a:schemeClr>
                </a:solidFill>
              </a:endParaRPr>
            </a:p>
          </p:txBody>
        </p:sp>
        <p:sp>
          <p:nvSpPr>
            <p:cNvPr id="4" name="テキスト ボックス 3">
              <a:extLst>
                <a:ext uri="{FF2B5EF4-FFF2-40B4-BE49-F238E27FC236}">
                  <a16:creationId xmlns:a16="http://schemas.microsoft.com/office/drawing/2014/main" id="{7E4B5D4B-9D4F-4B87-B0DC-F8363C7C1BEF}"/>
                </a:ext>
              </a:extLst>
            </p:cNvPr>
            <p:cNvSpPr txBox="1"/>
            <p:nvPr/>
          </p:nvSpPr>
          <p:spPr>
            <a:xfrm>
              <a:off x="568344" y="5883209"/>
              <a:ext cx="4694357" cy="276999"/>
            </a:xfrm>
            <a:prstGeom prst="rect">
              <a:avLst/>
            </a:prstGeom>
            <a:noFill/>
          </p:spPr>
          <p:txBody>
            <a:bodyPr wrap="square" rtlCol="0">
              <a:spAutoFit/>
            </a:bodyPr>
            <a:lstStyle/>
            <a:p>
              <a:r>
                <a:rPr kumimoji="1" lang="ja-JP" altLang="en-US" sz="1200" dirty="0"/>
                <a:t>皆様の映像や声は入りませんのでリラックスしてご参加ください。</a:t>
              </a:r>
            </a:p>
          </p:txBody>
        </p:sp>
        <p:pic>
          <p:nvPicPr>
            <p:cNvPr id="5" name="図 4">
              <a:extLst>
                <a:ext uri="{FF2B5EF4-FFF2-40B4-BE49-F238E27FC236}">
                  <a16:creationId xmlns:a16="http://schemas.microsoft.com/office/drawing/2014/main" id="{5E30EDD7-E3B3-B4BA-9C6E-98FE10E864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8036" y="6403940"/>
              <a:ext cx="1183026" cy="1183026"/>
            </a:xfrm>
            <a:prstGeom prst="rect">
              <a:avLst/>
            </a:prstGeom>
          </p:spPr>
        </p:pic>
      </p:grpSp>
    </p:spTree>
    <p:extLst>
      <p:ext uri="{BB962C8B-B14F-4D97-AF65-F5344CB8AC3E}">
        <p14:creationId xmlns:p14="http://schemas.microsoft.com/office/powerpoint/2010/main" val="2522127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bject 29"/>
          <p:cNvSpPr txBox="1">
            <a:spLocks noGrp="1"/>
          </p:cNvSpPr>
          <p:nvPr>
            <p:ph type="body" idx="1"/>
          </p:nvPr>
        </p:nvSpPr>
        <p:spPr>
          <a:xfrm>
            <a:off x="0" y="954107"/>
            <a:ext cx="6858000" cy="4701287"/>
          </a:xfrm>
          <a:prstGeom prst="rect">
            <a:avLst/>
          </a:prstGeom>
          <a:solidFill>
            <a:schemeClr val="bg1"/>
          </a:solidFill>
        </p:spPr>
        <p:txBody>
          <a:bodyPr vert="horz" wrap="square" lIns="0" tIns="12700" rIns="0" bIns="0" rtlCol="0">
            <a:spAutoFit/>
          </a:bodyPr>
          <a:lstStyle/>
          <a:p>
            <a:pPr marL="133350" algn="l">
              <a:lnSpc>
                <a:spcPct val="100000"/>
              </a:lnSpc>
              <a:spcBef>
                <a:spcPts val="100"/>
              </a:spcBef>
            </a:pPr>
            <a:endParaRPr lang="en-US" sz="800" spc="-20" dirty="0">
              <a:solidFill>
                <a:srgbClr val="002060"/>
              </a:solidFill>
            </a:endParaRPr>
          </a:p>
          <a:p>
            <a:pPr marL="133350" algn="l">
              <a:lnSpc>
                <a:spcPct val="100000"/>
              </a:lnSpc>
              <a:spcBef>
                <a:spcPts val="100"/>
              </a:spcBef>
            </a:pPr>
            <a:r>
              <a:rPr lang="ja-JP" altLang="en-US" sz="1800" spc="-20" dirty="0">
                <a:solidFill>
                  <a:srgbClr val="002060"/>
                </a:solidFill>
              </a:rPr>
              <a:t>　</a:t>
            </a:r>
            <a:r>
              <a:rPr sz="1750" b="0" spc="-20" dirty="0" err="1">
                <a:solidFill>
                  <a:srgbClr val="002060"/>
                </a:solidFill>
                <a:latin typeface="HGP創英角ｺﾞｼｯｸUB" panose="020B0A00000000000000" pitchFamily="50" charset="-128"/>
                <a:ea typeface="HGP創英角ｺﾞｼｯｸUB" panose="020B0A00000000000000" pitchFamily="50" charset="-128"/>
              </a:rPr>
              <a:t>地域医療を守ってこられたご自身のクリニックをどうなさいますか</a:t>
            </a:r>
            <a:r>
              <a:rPr sz="1750" b="0" spc="-20" dirty="0">
                <a:solidFill>
                  <a:srgbClr val="002060"/>
                </a:solidFill>
                <a:latin typeface="HGP創英角ｺﾞｼｯｸUB" panose="020B0A00000000000000" pitchFamily="50" charset="-128"/>
                <a:ea typeface="HGP創英角ｺﾞｼｯｸUB" panose="020B0A00000000000000" pitchFamily="50" charset="-128"/>
              </a:rPr>
              <a:t>？</a:t>
            </a:r>
          </a:p>
          <a:p>
            <a:pPr marL="135890" algn="l">
              <a:lnSpc>
                <a:spcPct val="100000"/>
              </a:lnSpc>
              <a:spcBef>
                <a:spcPts val="5"/>
              </a:spcBef>
            </a:pPr>
            <a:r>
              <a:rPr lang="ja-JP" altLang="en-US" sz="1750" b="0" spc="-25" dirty="0">
                <a:solidFill>
                  <a:srgbClr val="002060"/>
                </a:solidFill>
                <a:latin typeface="HGP創英角ｺﾞｼｯｸUB" panose="020B0A00000000000000" pitchFamily="50" charset="-128"/>
                <a:ea typeface="HGP創英角ｺﾞｼｯｸUB" panose="020B0A00000000000000" pitchFamily="50" charset="-128"/>
              </a:rPr>
              <a:t>　</a:t>
            </a:r>
            <a:r>
              <a:rPr sz="1750" b="0" spc="-25" dirty="0" err="1">
                <a:solidFill>
                  <a:srgbClr val="002060"/>
                </a:solidFill>
                <a:latin typeface="HGP創英角ｺﾞｼｯｸUB" panose="020B0A00000000000000" pitchFamily="50" charset="-128"/>
                <a:ea typeface="HGP創英角ｺﾞｼｯｸUB" panose="020B0A00000000000000" pitchFamily="50" charset="-128"/>
              </a:rPr>
              <a:t>親子承継、第三者への譲渡問題などを、出来る限り円滑に良い状況で</a:t>
            </a:r>
            <a:endParaRPr lang="en-US" sz="1750" b="0" spc="-25" dirty="0">
              <a:solidFill>
                <a:srgbClr val="002060"/>
              </a:solidFill>
              <a:latin typeface="HGP創英角ｺﾞｼｯｸUB" panose="020B0A00000000000000" pitchFamily="50" charset="-128"/>
              <a:ea typeface="HGP創英角ｺﾞｼｯｸUB" panose="020B0A00000000000000" pitchFamily="50" charset="-128"/>
            </a:endParaRPr>
          </a:p>
          <a:p>
            <a:pPr marL="135890" algn="l">
              <a:lnSpc>
                <a:spcPct val="100000"/>
              </a:lnSpc>
              <a:spcBef>
                <a:spcPts val="5"/>
              </a:spcBef>
            </a:pPr>
            <a:r>
              <a:rPr lang="ja-JP" altLang="en-US" sz="1750" b="0" spc="-25" dirty="0">
                <a:solidFill>
                  <a:srgbClr val="002060"/>
                </a:solidFill>
                <a:latin typeface="HGP創英角ｺﾞｼｯｸUB" panose="020B0A00000000000000" pitchFamily="50" charset="-128"/>
                <a:ea typeface="HGP創英角ｺﾞｼｯｸUB" panose="020B0A00000000000000" pitchFamily="50" charset="-128"/>
              </a:rPr>
              <a:t>　</a:t>
            </a:r>
            <a:r>
              <a:rPr sz="1750" b="0" spc="-25" dirty="0" err="1">
                <a:solidFill>
                  <a:srgbClr val="002060"/>
                </a:solidFill>
                <a:latin typeface="HGP創英角ｺﾞｼｯｸUB" panose="020B0A00000000000000" pitchFamily="50" charset="-128"/>
                <a:ea typeface="HGP創英角ｺﾞｼｯｸUB" panose="020B0A00000000000000" pitchFamily="50" charset="-128"/>
              </a:rPr>
              <a:t>解決</a:t>
            </a:r>
            <a:r>
              <a:rPr sz="1750" b="0" dirty="0" err="1">
                <a:solidFill>
                  <a:srgbClr val="002060"/>
                </a:solidFill>
                <a:latin typeface="HGP創英角ｺﾞｼｯｸUB" panose="020B0A00000000000000" pitchFamily="50" charset="-128"/>
                <a:ea typeface="HGP創英角ｺﾞｼｯｸUB" panose="020B0A00000000000000" pitchFamily="50" charset="-128"/>
              </a:rPr>
              <a:t>（</a:t>
            </a:r>
            <a:r>
              <a:rPr sz="1750" b="0" spc="-15" dirty="0" err="1">
                <a:solidFill>
                  <a:srgbClr val="002060"/>
                </a:solidFill>
                <a:latin typeface="HGP創英角ｺﾞｼｯｸUB" panose="020B0A00000000000000" pitchFamily="50" charset="-128"/>
                <a:ea typeface="HGP創英角ｺﾞｼｯｸUB" panose="020B0A00000000000000" pitchFamily="50" charset="-128"/>
              </a:rPr>
              <a:t>承継・譲渡</a:t>
            </a:r>
            <a:r>
              <a:rPr sz="1750" b="0" dirty="0" err="1">
                <a:solidFill>
                  <a:srgbClr val="002060"/>
                </a:solidFill>
                <a:latin typeface="HGP創英角ｺﾞｼｯｸUB" panose="020B0A00000000000000" pitchFamily="50" charset="-128"/>
                <a:ea typeface="HGP創英角ｺﾞｼｯｸUB" panose="020B0A00000000000000" pitchFamily="50" charset="-128"/>
              </a:rPr>
              <a:t>）</a:t>
            </a:r>
            <a:r>
              <a:rPr sz="1750" b="0" spc="-15" dirty="0" err="1">
                <a:solidFill>
                  <a:srgbClr val="002060"/>
                </a:solidFill>
                <a:latin typeface="HGP創英角ｺﾞｼｯｸUB" panose="020B0A00000000000000" pitchFamily="50" charset="-128"/>
                <a:ea typeface="HGP創英角ｺﾞｼｯｸUB" panose="020B0A00000000000000" pitchFamily="50" charset="-128"/>
              </a:rPr>
              <a:t>したいと思われている理事長、院長先生向けの</a:t>
            </a:r>
            <a:endParaRPr lang="en-US" sz="1750" b="0" spc="-15" dirty="0">
              <a:solidFill>
                <a:srgbClr val="002060"/>
              </a:solidFill>
              <a:latin typeface="HGP創英角ｺﾞｼｯｸUB" panose="020B0A00000000000000" pitchFamily="50" charset="-128"/>
              <a:ea typeface="HGP創英角ｺﾞｼｯｸUB" panose="020B0A00000000000000" pitchFamily="50" charset="-128"/>
            </a:endParaRPr>
          </a:p>
          <a:p>
            <a:pPr marL="135890" algn="l">
              <a:lnSpc>
                <a:spcPct val="100000"/>
              </a:lnSpc>
              <a:spcBef>
                <a:spcPts val="5"/>
              </a:spcBef>
            </a:pPr>
            <a:r>
              <a:rPr lang="ja-JP" altLang="en-US" sz="1750" b="0" spc="-25" dirty="0">
                <a:solidFill>
                  <a:srgbClr val="002060"/>
                </a:solidFill>
                <a:latin typeface="HGP創英角ｺﾞｼｯｸUB" panose="020B0A00000000000000" pitchFamily="50" charset="-128"/>
                <a:ea typeface="HGP創英角ｺﾞｼｯｸUB" panose="020B0A00000000000000" pitchFamily="50" charset="-128"/>
              </a:rPr>
              <a:t>　</a:t>
            </a:r>
            <a:r>
              <a:rPr sz="1750" b="0" spc="-25" dirty="0" err="1">
                <a:solidFill>
                  <a:srgbClr val="002060"/>
                </a:solidFill>
                <a:latin typeface="HGP創英角ｺﾞｼｯｸUB" panose="020B0A00000000000000" pitchFamily="50" charset="-128"/>
                <a:ea typeface="HGP創英角ｺﾞｼｯｸUB" panose="020B0A00000000000000" pitchFamily="50" charset="-128"/>
              </a:rPr>
              <a:t>Web</a:t>
            </a:r>
            <a:r>
              <a:rPr sz="1750" b="0" spc="-20" dirty="0" err="1">
                <a:solidFill>
                  <a:srgbClr val="002060"/>
                </a:solidFill>
                <a:latin typeface="HGP創英角ｺﾞｼｯｸUB" panose="020B0A00000000000000" pitchFamily="50" charset="-128"/>
                <a:ea typeface="HGP創英角ｺﾞｼｯｸUB" panose="020B0A00000000000000" pitchFamily="50" charset="-128"/>
              </a:rPr>
              <a:t>セミナーです</a:t>
            </a:r>
            <a:r>
              <a:rPr sz="1750" b="0" spc="-20" dirty="0">
                <a:solidFill>
                  <a:srgbClr val="002060"/>
                </a:solidFill>
                <a:latin typeface="HGP創英角ｺﾞｼｯｸUB" panose="020B0A00000000000000" pitchFamily="50" charset="-128"/>
                <a:ea typeface="HGP創英角ｺﾞｼｯｸUB" panose="020B0A00000000000000" pitchFamily="50" charset="-128"/>
              </a:rPr>
              <a:t>。</a:t>
            </a:r>
            <a:endParaRPr lang="en-US" sz="1750" b="0" spc="-20" dirty="0">
              <a:solidFill>
                <a:srgbClr val="002060"/>
              </a:solidFill>
              <a:latin typeface="HGP創英角ｺﾞｼｯｸUB" panose="020B0A00000000000000" pitchFamily="50" charset="-128"/>
              <a:ea typeface="HGP創英角ｺﾞｼｯｸUB" panose="020B0A00000000000000" pitchFamily="50" charset="-128"/>
            </a:endParaRPr>
          </a:p>
          <a:p>
            <a:pPr marL="135890" algn="l">
              <a:lnSpc>
                <a:spcPct val="100000"/>
              </a:lnSpc>
              <a:spcBef>
                <a:spcPts val="5"/>
              </a:spcBef>
            </a:pPr>
            <a:endParaRPr lang="en-US" sz="800" b="0" spc="-10" dirty="0">
              <a:solidFill>
                <a:srgbClr val="002060"/>
              </a:solidFill>
              <a:latin typeface="HGP創英角ｺﾞｼｯｸUB" panose="020B0A00000000000000" pitchFamily="50" charset="-128"/>
              <a:ea typeface="HGP創英角ｺﾞｼｯｸUB" panose="020B0A00000000000000" pitchFamily="50" charset="-128"/>
            </a:endParaRPr>
          </a:p>
          <a:p>
            <a:pPr marL="135890" algn="l">
              <a:lnSpc>
                <a:spcPct val="100000"/>
              </a:lnSpc>
              <a:spcBef>
                <a:spcPts val="5"/>
              </a:spcBef>
            </a:pPr>
            <a:r>
              <a:rPr lang="ja-JP" altLang="en-US" sz="1700" b="0" spc="-10" dirty="0">
                <a:solidFill>
                  <a:srgbClr val="002060"/>
                </a:solidFill>
                <a:latin typeface="HGP創英角ｺﾞｼｯｸUB" panose="020B0A00000000000000" pitchFamily="50" charset="-128"/>
                <a:ea typeface="HGP創英角ｺﾞｼｯｸUB" panose="020B0A00000000000000" pitchFamily="50" charset="-128"/>
              </a:rPr>
              <a:t>　　</a:t>
            </a:r>
            <a:r>
              <a:rPr sz="1750" b="0" spc="-10" dirty="0">
                <a:solidFill>
                  <a:srgbClr val="002060"/>
                </a:solidFill>
                <a:latin typeface="HGP創英角ｺﾞｼｯｸUB" panose="020B0A00000000000000" pitchFamily="50" charset="-128"/>
                <a:ea typeface="HGP創英角ｺﾞｼｯｸUB" panose="020B0A00000000000000" pitchFamily="50" charset="-128"/>
              </a:rPr>
              <a:t>１．相続の基礎知識</a:t>
            </a:r>
            <a:endParaRPr lang="en-US" sz="1750" b="0" spc="-10" dirty="0">
              <a:solidFill>
                <a:srgbClr val="002060"/>
              </a:solidFill>
              <a:latin typeface="HGP創英角ｺﾞｼｯｸUB" panose="020B0A00000000000000" pitchFamily="50" charset="-128"/>
              <a:ea typeface="HGP創英角ｺﾞｼｯｸUB" panose="020B0A00000000000000" pitchFamily="50" charset="-128"/>
            </a:endParaRPr>
          </a:p>
          <a:p>
            <a:pPr marL="135890" algn="l">
              <a:lnSpc>
                <a:spcPct val="100000"/>
              </a:lnSpc>
              <a:spcBef>
                <a:spcPts val="5"/>
              </a:spcBef>
            </a:pPr>
            <a:r>
              <a:rPr lang="ja-JP" altLang="en-US" sz="1750" b="0" spc="-15" dirty="0">
                <a:solidFill>
                  <a:srgbClr val="002060"/>
                </a:solidFill>
                <a:latin typeface="HGP創英角ｺﾞｼｯｸUB" panose="020B0A00000000000000" pitchFamily="50" charset="-128"/>
                <a:ea typeface="HGP創英角ｺﾞｼｯｸUB" panose="020B0A00000000000000" pitchFamily="50" charset="-128"/>
              </a:rPr>
              <a:t>　　</a:t>
            </a:r>
            <a:r>
              <a:rPr sz="1750" b="0" spc="-15" dirty="0">
                <a:solidFill>
                  <a:srgbClr val="002060"/>
                </a:solidFill>
                <a:latin typeface="HGP創英角ｺﾞｼｯｸUB" panose="020B0A00000000000000" pitchFamily="50" charset="-128"/>
                <a:ea typeface="HGP創英角ｺﾞｼｯｸUB" panose="020B0A00000000000000" pitchFamily="50" charset="-128"/>
              </a:rPr>
              <a:t>２．事業承継に関する基礎知識</a:t>
            </a:r>
            <a:endParaRPr lang="en-US" sz="1750" b="0" spc="-15" dirty="0">
              <a:solidFill>
                <a:srgbClr val="002060"/>
              </a:solidFill>
              <a:latin typeface="HGP創英角ｺﾞｼｯｸUB" panose="020B0A00000000000000" pitchFamily="50" charset="-128"/>
              <a:ea typeface="HGP創英角ｺﾞｼｯｸUB" panose="020B0A00000000000000" pitchFamily="50" charset="-128"/>
            </a:endParaRPr>
          </a:p>
          <a:p>
            <a:pPr marL="135890" algn="l">
              <a:lnSpc>
                <a:spcPct val="100000"/>
              </a:lnSpc>
              <a:spcBef>
                <a:spcPts val="5"/>
              </a:spcBef>
            </a:pPr>
            <a:r>
              <a:rPr lang="ja-JP" altLang="en-US" sz="1750" b="0" spc="-15" dirty="0">
                <a:solidFill>
                  <a:srgbClr val="002060"/>
                </a:solidFill>
                <a:latin typeface="HGP創英角ｺﾞｼｯｸUB" panose="020B0A00000000000000" pitchFamily="50" charset="-128"/>
                <a:ea typeface="HGP創英角ｺﾞｼｯｸUB" panose="020B0A00000000000000" pitchFamily="50" charset="-128"/>
              </a:rPr>
              <a:t>　　</a:t>
            </a:r>
            <a:r>
              <a:rPr sz="1750" b="0" spc="-15" dirty="0">
                <a:solidFill>
                  <a:srgbClr val="002060"/>
                </a:solidFill>
                <a:latin typeface="HGP創英角ｺﾞｼｯｸUB" panose="020B0A00000000000000" pitchFamily="50" charset="-128"/>
                <a:ea typeface="HGP創英角ｺﾞｼｯｸUB" panose="020B0A00000000000000" pitchFamily="50" charset="-128"/>
              </a:rPr>
              <a:t>３．事業承継の考え方と具体例</a:t>
            </a:r>
            <a:endParaRPr lang="en-US" sz="1750" b="0" spc="-15" dirty="0">
              <a:solidFill>
                <a:srgbClr val="002060"/>
              </a:solidFill>
              <a:latin typeface="HGP創英角ｺﾞｼｯｸUB" panose="020B0A00000000000000" pitchFamily="50" charset="-128"/>
              <a:ea typeface="HGP創英角ｺﾞｼｯｸUB" panose="020B0A00000000000000" pitchFamily="50" charset="-128"/>
            </a:endParaRPr>
          </a:p>
          <a:p>
            <a:pPr marL="135890" algn="l">
              <a:lnSpc>
                <a:spcPct val="100000"/>
              </a:lnSpc>
              <a:spcBef>
                <a:spcPts val="5"/>
              </a:spcBef>
            </a:pPr>
            <a:r>
              <a:rPr lang="ja-JP" altLang="en-US" sz="1750" b="0" spc="-5" dirty="0">
                <a:solidFill>
                  <a:srgbClr val="002060"/>
                </a:solidFill>
                <a:latin typeface="HGP創英角ｺﾞｼｯｸUB" panose="020B0A00000000000000" pitchFamily="50" charset="-128"/>
                <a:ea typeface="HGP創英角ｺﾞｼｯｸUB" panose="020B0A00000000000000" pitchFamily="50" charset="-128"/>
              </a:rPr>
              <a:t>　　</a:t>
            </a:r>
            <a:r>
              <a:rPr sz="1750" b="0" spc="-5" dirty="0">
                <a:solidFill>
                  <a:srgbClr val="002060"/>
                </a:solidFill>
                <a:latin typeface="HGP創英角ｺﾞｼｯｸUB" panose="020B0A00000000000000" pitchFamily="50" charset="-128"/>
                <a:ea typeface="HGP創英角ｺﾞｼｯｸUB" panose="020B0A00000000000000" pitchFamily="50" charset="-128"/>
              </a:rPr>
              <a:t>４．事業承継成功のポイント</a:t>
            </a:r>
            <a:r>
              <a:rPr lang="ja-JP" altLang="en-US" sz="1700" b="0" spc="-5" dirty="0">
                <a:solidFill>
                  <a:srgbClr val="002060"/>
                </a:solidFill>
                <a:latin typeface="HGP創英角ｺﾞｼｯｸUB" panose="020B0A00000000000000" pitchFamily="50" charset="-128"/>
                <a:ea typeface="HGP創英角ｺﾞｼｯｸUB" panose="020B0A00000000000000" pitchFamily="50" charset="-128"/>
              </a:rPr>
              <a:t>　　　</a:t>
            </a:r>
            <a:r>
              <a:rPr lang="ja-JP" altLang="en-US" b="0" spc="-20" dirty="0">
                <a:solidFill>
                  <a:srgbClr val="002060"/>
                </a:solidFill>
                <a:latin typeface="HGP創英角ｺﾞｼｯｸUB" panose="020B0A00000000000000" pitchFamily="50" charset="-128"/>
                <a:ea typeface="HGP創英角ｺﾞｼｯｸUB" panose="020B0A00000000000000" pitchFamily="50" charset="-128"/>
              </a:rPr>
              <a:t>等をわかりやすくご説明いたします。</a:t>
            </a:r>
            <a:r>
              <a:rPr kumimoji="0" lang="ja-JP" altLang="en-US" sz="1400" b="0" i="0" u="none" strike="noStrike" kern="0" cap="none" spc="-20" normalizeH="0" baseline="0" noProof="0" dirty="0">
                <a:ln>
                  <a:noFill/>
                </a:ln>
                <a:solidFill>
                  <a:srgbClr val="002060"/>
                </a:solidFill>
                <a:effectLst/>
                <a:uLnTx/>
                <a:uFillTx/>
                <a:latin typeface="HGP創英角ｺﾞｼｯｸUB" panose="020B0A00000000000000" pitchFamily="50" charset="-128"/>
                <a:ea typeface="HGP創英角ｺﾞｼｯｸUB" panose="020B0A00000000000000" pitchFamily="50" charset="-128"/>
              </a:rPr>
              <a:t>　</a:t>
            </a:r>
            <a:endParaRPr kumimoji="0" lang="en-US" altLang="ja-JP" sz="1400" b="0" i="0" u="none" strike="noStrike" kern="0" cap="none" spc="-20" normalizeH="0" baseline="0" noProof="0" dirty="0">
              <a:ln>
                <a:noFill/>
              </a:ln>
              <a:solidFill>
                <a:srgbClr val="002060"/>
              </a:solidFill>
              <a:effectLst/>
              <a:uLnTx/>
              <a:uFillTx/>
              <a:latin typeface="HGP創英角ｺﾞｼｯｸUB" panose="020B0A00000000000000" pitchFamily="50" charset="-128"/>
              <a:ea typeface="HGP創英角ｺﾞｼｯｸUB" panose="020B0A00000000000000" pitchFamily="50" charset="-128"/>
            </a:endParaRPr>
          </a:p>
          <a:p>
            <a:pPr marL="135890" algn="l">
              <a:lnSpc>
                <a:spcPct val="100000"/>
              </a:lnSpc>
              <a:spcBef>
                <a:spcPts val="5"/>
              </a:spcBef>
            </a:pPr>
            <a:r>
              <a:rPr kumimoji="0" lang="ja-JP" altLang="en-US" sz="1400" i="0" u="none" strike="noStrike" kern="0" cap="none" spc="-5"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a:rPr>
              <a:t>　　</a:t>
            </a:r>
            <a:endParaRPr kumimoji="0" lang="ja-JP" altLang="en-US" sz="1200" b="0" i="0" u="none" strike="noStrike" kern="0" cap="none" spc="-5"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eiryo UI"/>
            </a:endParaRPr>
          </a:p>
          <a:p>
            <a:pPr marL="12700">
              <a:lnSpc>
                <a:spcPct val="100000"/>
              </a:lnSpc>
            </a:pPr>
            <a:r>
              <a:rPr lang="ja-JP" altLang="en-US" dirty="0"/>
              <a:t>　</a:t>
            </a:r>
            <a:r>
              <a:rPr spc="-10" dirty="0">
                <a:solidFill>
                  <a:srgbClr val="000000"/>
                </a:solidFill>
                <a:latin typeface="Meiryo UI" panose="020B0604030504040204" pitchFamily="50" charset="-128"/>
                <a:ea typeface="Meiryo UI" panose="020B0604030504040204" pitchFamily="50" charset="-128"/>
              </a:rPr>
              <a:t>【講師プロフィール】</a:t>
            </a:r>
            <a:endParaRPr dirty="0">
              <a:latin typeface="Meiryo UI" panose="020B0604030504040204" pitchFamily="50" charset="-128"/>
              <a:ea typeface="Meiryo UI" panose="020B0604030504040204" pitchFamily="50" charset="-128"/>
            </a:endParaRPr>
          </a:p>
          <a:p>
            <a:pPr marL="26670" marR="3684270">
              <a:lnSpc>
                <a:spcPct val="100000"/>
              </a:lnSpc>
              <a:spcBef>
                <a:spcPts val="459"/>
              </a:spcBef>
            </a:pPr>
            <a:r>
              <a:rPr lang="ja-JP" altLang="en-US" spc="-15" dirty="0">
                <a:solidFill>
                  <a:srgbClr val="000000"/>
                </a:solidFill>
                <a:latin typeface="Meiryo UI" panose="020B0604030504040204" pitchFamily="50" charset="-128"/>
                <a:ea typeface="Meiryo UI" panose="020B0604030504040204" pitchFamily="50" charset="-128"/>
              </a:rPr>
              <a:t>　</a:t>
            </a:r>
            <a:r>
              <a:rPr spc="-15" dirty="0" err="1">
                <a:solidFill>
                  <a:srgbClr val="000000"/>
                </a:solidFill>
                <a:latin typeface="Meiryo UI" panose="020B0604030504040204" pitchFamily="50" charset="-128"/>
                <a:ea typeface="Meiryo UI" panose="020B0604030504040204" pitchFamily="50" charset="-128"/>
              </a:rPr>
              <a:t>株式会社リスクマネジメント・ラボラトリ</a:t>
            </a:r>
            <a:r>
              <a:rPr spc="-15" dirty="0">
                <a:solidFill>
                  <a:srgbClr val="000000"/>
                </a:solidFill>
                <a:latin typeface="Meiryo UI" panose="020B0604030504040204" pitchFamily="50" charset="-128"/>
                <a:ea typeface="Meiryo UI" panose="020B0604030504040204" pitchFamily="50" charset="-128"/>
              </a:rPr>
              <a:t>ー</a:t>
            </a:r>
            <a:endParaRPr lang="en-US" spc="-15" dirty="0">
              <a:solidFill>
                <a:srgbClr val="000000"/>
              </a:solidFill>
              <a:latin typeface="Meiryo UI" panose="020B0604030504040204" pitchFamily="50" charset="-128"/>
              <a:ea typeface="Meiryo UI" panose="020B0604030504040204" pitchFamily="50" charset="-128"/>
            </a:endParaRPr>
          </a:p>
          <a:p>
            <a:pPr marL="26670" marR="3684270">
              <a:lnSpc>
                <a:spcPct val="100000"/>
              </a:lnSpc>
              <a:spcBef>
                <a:spcPts val="459"/>
              </a:spcBef>
            </a:pPr>
            <a:r>
              <a:rPr lang="ja-JP" altLang="en-US" spc="55" dirty="0">
                <a:solidFill>
                  <a:srgbClr val="000000"/>
                </a:solidFill>
                <a:latin typeface="Meiryo UI" panose="020B0604030504040204" pitchFamily="50" charset="-128"/>
                <a:ea typeface="Meiryo UI" panose="020B0604030504040204" pitchFamily="50" charset="-128"/>
              </a:rPr>
              <a:t>　</a:t>
            </a:r>
            <a:r>
              <a:rPr spc="55" dirty="0" err="1">
                <a:solidFill>
                  <a:srgbClr val="000000"/>
                </a:solidFill>
                <a:latin typeface="Meiryo UI" panose="020B0604030504040204" pitchFamily="50" charset="-128"/>
                <a:ea typeface="Meiryo UI" panose="020B0604030504040204" pitchFamily="50" charset="-128"/>
              </a:rPr>
              <a:t>仙台支店長</a:t>
            </a:r>
            <a:r>
              <a:rPr spc="55" dirty="0">
                <a:solidFill>
                  <a:srgbClr val="000000"/>
                </a:solidFill>
                <a:latin typeface="Meiryo UI" panose="020B0604030504040204" pitchFamily="50" charset="-128"/>
                <a:ea typeface="Meiryo UI" panose="020B0604030504040204" pitchFamily="50" charset="-128"/>
              </a:rPr>
              <a:t> 大友 弘信</a:t>
            </a:r>
            <a:endParaRPr dirty="0">
              <a:latin typeface="Meiryo UI" panose="020B0604030504040204" pitchFamily="50" charset="-128"/>
              <a:ea typeface="Meiryo UI" panose="020B0604030504040204" pitchFamily="50" charset="-128"/>
            </a:endParaRPr>
          </a:p>
          <a:p>
            <a:pPr marL="80645" marR="1525270">
              <a:lnSpc>
                <a:spcPct val="100000"/>
              </a:lnSpc>
              <a:spcBef>
                <a:spcPts val="5"/>
              </a:spcBef>
            </a:pPr>
            <a:r>
              <a:rPr lang="ja-JP" altLang="en-US" sz="1100" b="0" spc="-10" dirty="0">
                <a:solidFill>
                  <a:srgbClr val="000000"/>
                </a:solidFill>
                <a:latin typeface="Meiryo UI"/>
                <a:cs typeface="Meiryo UI"/>
              </a:rPr>
              <a:t>　</a:t>
            </a:r>
            <a:endParaRPr lang="en-US" altLang="ja-JP" sz="1100" b="0" spc="-10" dirty="0">
              <a:solidFill>
                <a:srgbClr val="000000"/>
              </a:solidFill>
              <a:latin typeface="Meiryo UI"/>
              <a:cs typeface="Meiryo UI"/>
            </a:endParaRPr>
          </a:p>
          <a:p>
            <a:pPr marL="80645" marR="1525270">
              <a:lnSpc>
                <a:spcPct val="100000"/>
              </a:lnSpc>
              <a:spcBef>
                <a:spcPts val="5"/>
              </a:spcBef>
            </a:pPr>
            <a:r>
              <a:rPr lang="ja-JP" altLang="en-US" sz="1200" b="0" spc="-10" dirty="0">
                <a:solidFill>
                  <a:srgbClr val="000000"/>
                </a:solidFill>
                <a:latin typeface="Meiryo UI" panose="020B0604030504040204" pitchFamily="50" charset="-128"/>
                <a:ea typeface="Meiryo UI" panose="020B0604030504040204" pitchFamily="50" charset="-128"/>
              </a:rPr>
              <a:t>　・</a:t>
            </a:r>
            <a:r>
              <a:rPr sz="1200" b="0" spc="-10" dirty="0">
                <a:solidFill>
                  <a:srgbClr val="000000"/>
                </a:solidFill>
                <a:latin typeface="Meiryo UI" panose="020B0604030504040204" pitchFamily="50" charset="-128"/>
                <a:ea typeface="Meiryo UI" panose="020B0604030504040204" pitchFamily="50" charset="-128"/>
              </a:rPr>
              <a:t>大学卒業後、住宅メーカーに7</a:t>
            </a:r>
            <a:r>
              <a:rPr sz="1200" b="0" spc="-20" dirty="0">
                <a:solidFill>
                  <a:srgbClr val="000000"/>
                </a:solidFill>
                <a:latin typeface="Meiryo UI" panose="020B0604030504040204" pitchFamily="50" charset="-128"/>
                <a:ea typeface="Meiryo UI" panose="020B0604030504040204" pitchFamily="50" charset="-128"/>
              </a:rPr>
              <a:t>年勤務。その後、外資系保険会社に転職し、</a:t>
            </a:r>
            <a:r>
              <a:rPr sz="1200" b="0" spc="500" dirty="0">
                <a:solidFill>
                  <a:srgbClr val="000000"/>
                </a:solidFill>
                <a:latin typeface="Meiryo UI" panose="020B0604030504040204" pitchFamily="50" charset="-128"/>
                <a:ea typeface="Meiryo UI" panose="020B0604030504040204" pitchFamily="50" charset="-128"/>
              </a:rPr>
              <a:t> </a:t>
            </a:r>
            <a:endParaRPr lang="en-US" sz="1200" b="0" spc="500" dirty="0">
              <a:solidFill>
                <a:srgbClr val="000000"/>
              </a:solidFill>
              <a:latin typeface="Meiryo UI" panose="020B0604030504040204" pitchFamily="50" charset="-128"/>
              <a:ea typeface="Meiryo UI" panose="020B0604030504040204" pitchFamily="50" charset="-128"/>
            </a:endParaRPr>
          </a:p>
          <a:p>
            <a:pPr marL="80645" marR="1525270">
              <a:lnSpc>
                <a:spcPct val="100000"/>
              </a:lnSpc>
              <a:spcBef>
                <a:spcPts val="5"/>
              </a:spcBef>
            </a:pPr>
            <a:r>
              <a:rPr lang="ja-JP" altLang="en-US" sz="1200" b="0" spc="-10" dirty="0">
                <a:solidFill>
                  <a:srgbClr val="000000"/>
                </a:solidFill>
                <a:latin typeface="Meiryo UI" panose="020B0604030504040204" pitchFamily="50" charset="-128"/>
                <a:ea typeface="Meiryo UI" panose="020B0604030504040204" pitchFamily="50" charset="-128"/>
              </a:rPr>
              <a:t>　 </a:t>
            </a:r>
            <a:r>
              <a:rPr sz="1200" b="0" spc="-10" dirty="0">
                <a:solidFill>
                  <a:srgbClr val="000000"/>
                </a:solidFill>
                <a:latin typeface="Meiryo UI" panose="020B0604030504040204" pitchFamily="50" charset="-128"/>
                <a:ea typeface="Meiryo UI" panose="020B0604030504040204" pitchFamily="50" charset="-128"/>
              </a:rPr>
              <a:t>2001年コンサル会社に役員として参画</a:t>
            </a:r>
            <a:endParaRPr lang="en-US" sz="1200" b="0" spc="-10" dirty="0">
              <a:solidFill>
                <a:srgbClr val="000000"/>
              </a:solidFill>
              <a:latin typeface="Meiryo UI" panose="020B0604030504040204" pitchFamily="50" charset="-128"/>
              <a:ea typeface="Meiryo UI" panose="020B0604030504040204" pitchFamily="50" charset="-128"/>
            </a:endParaRPr>
          </a:p>
          <a:p>
            <a:pPr marL="80645" marR="1525270">
              <a:lnSpc>
                <a:spcPct val="100000"/>
              </a:lnSpc>
              <a:spcBef>
                <a:spcPts val="5"/>
              </a:spcBef>
            </a:pPr>
            <a:r>
              <a:rPr lang="ja-JP" altLang="en-US" sz="1200" b="0" spc="-10" dirty="0">
                <a:solidFill>
                  <a:srgbClr val="000000"/>
                </a:solidFill>
                <a:latin typeface="Meiryo UI" panose="020B0604030504040204" pitchFamily="50" charset="-128"/>
                <a:ea typeface="Meiryo UI" panose="020B0604030504040204" pitchFamily="50" charset="-128"/>
              </a:rPr>
              <a:t>　・</a:t>
            </a:r>
            <a:r>
              <a:rPr sz="1200" b="0" spc="-10" dirty="0">
                <a:solidFill>
                  <a:srgbClr val="000000"/>
                </a:solidFill>
                <a:latin typeface="Meiryo UI" panose="020B0604030504040204" pitchFamily="50" charset="-128"/>
                <a:ea typeface="Meiryo UI" panose="020B0604030504040204" pitchFamily="50" charset="-128"/>
              </a:rPr>
              <a:t>2004</a:t>
            </a:r>
            <a:r>
              <a:rPr sz="1200" b="0" dirty="0">
                <a:solidFill>
                  <a:srgbClr val="000000"/>
                </a:solidFill>
                <a:latin typeface="Meiryo UI" panose="020B0604030504040204" pitchFamily="50" charset="-128"/>
                <a:ea typeface="Meiryo UI" panose="020B0604030504040204" pitchFamily="50" charset="-128"/>
              </a:rPr>
              <a:t>年</a:t>
            </a:r>
            <a:r>
              <a:rPr sz="1200" b="0" spc="-10" dirty="0">
                <a:solidFill>
                  <a:srgbClr val="000000"/>
                </a:solidFill>
                <a:latin typeface="Meiryo UI" panose="020B0604030504040204" pitchFamily="50" charset="-128"/>
                <a:ea typeface="Meiryo UI" panose="020B0604030504040204" pitchFamily="50" charset="-128"/>
              </a:rPr>
              <a:t>9</a:t>
            </a:r>
            <a:r>
              <a:rPr sz="1200" b="0" spc="-5" dirty="0">
                <a:solidFill>
                  <a:srgbClr val="000000"/>
                </a:solidFill>
                <a:latin typeface="Meiryo UI" panose="020B0604030504040204" pitchFamily="50" charset="-128"/>
                <a:ea typeface="Meiryo UI" panose="020B0604030504040204" pitchFamily="50" charset="-128"/>
              </a:rPr>
              <a:t>月より</a:t>
            </a:r>
            <a:r>
              <a:rPr sz="1200" b="0" spc="-15" dirty="0">
                <a:solidFill>
                  <a:srgbClr val="000000"/>
                </a:solidFill>
                <a:latin typeface="Meiryo UI" panose="020B0604030504040204" pitchFamily="50" charset="-128"/>
                <a:ea typeface="Meiryo UI" panose="020B0604030504040204" pitchFamily="50" charset="-128"/>
              </a:rPr>
              <a:t>（</a:t>
            </a:r>
            <a:r>
              <a:rPr sz="1200" b="0" dirty="0">
                <a:solidFill>
                  <a:srgbClr val="000000"/>
                </a:solidFill>
                <a:latin typeface="Meiryo UI" panose="020B0604030504040204" pitchFamily="50" charset="-128"/>
                <a:ea typeface="Meiryo UI" panose="020B0604030504040204" pitchFamily="50" charset="-128"/>
              </a:rPr>
              <a:t>株）</a:t>
            </a:r>
            <a:r>
              <a:rPr sz="1200" b="0" spc="-15" dirty="0">
                <a:solidFill>
                  <a:srgbClr val="000000"/>
                </a:solidFill>
                <a:latin typeface="Meiryo UI" panose="020B0604030504040204" pitchFamily="50" charset="-128"/>
                <a:ea typeface="Meiryo UI" panose="020B0604030504040204" pitchFamily="50" charset="-128"/>
              </a:rPr>
              <a:t>リスクマネジメント</a:t>
            </a:r>
            <a:r>
              <a:rPr sz="1200" b="0" spc="-20" dirty="0">
                <a:solidFill>
                  <a:srgbClr val="000000"/>
                </a:solidFill>
                <a:latin typeface="Meiryo UI" panose="020B0604030504040204" pitchFamily="50" charset="-128"/>
                <a:ea typeface="Meiryo UI" panose="020B0604030504040204" pitchFamily="50" charset="-128"/>
              </a:rPr>
              <a:t>ラボラトリー仙台支店長を兼務</a:t>
            </a:r>
            <a:endParaRPr sz="1200" b="0" dirty="0">
              <a:latin typeface="Meiryo UI" panose="020B0604030504040204" pitchFamily="50" charset="-128"/>
              <a:ea typeface="Meiryo UI" panose="020B0604030504040204" pitchFamily="50" charset="-128"/>
            </a:endParaRPr>
          </a:p>
          <a:p>
            <a:pPr marL="80645" marR="1788160">
              <a:lnSpc>
                <a:spcPct val="100000"/>
              </a:lnSpc>
            </a:pPr>
            <a:r>
              <a:rPr lang="ja-JP" altLang="en-US" sz="1200" b="0" spc="-5" dirty="0">
                <a:solidFill>
                  <a:srgbClr val="000000"/>
                </a:solidFill>
                <a:latin typeface="Meiryo UI" panose="020B0604030504040204" pitchFamily="50" charset="-128"/>
                <a:ea typeface="Meiryo UI" panose="020B0604030504040204" pitchFamily="50" charset="-128"/>
              </a:rPr>
              <a:t>　・</a:t>
            </a:r>
            <a:r>
              <a:rPr sz="1200" b="0" spc="-5" dirty="0">
                <a:solidFill>
                  <a:srgbClr val="000000"/>
                </a:solidFill>
                <a:latin typeface="Meiryo UI" panose="020B0604030504040204" pitchFamily="50" charset="-128"/>
                <a:ea typeface="Meiryo UI" panose="020B0604030504040204" pitchFamily="50" charset="-128"/>
              </a:rPr>
              <a:t>東北で約350</a:t>
            </a:r>
            <a:r>
              <a:rPr sz="1200" b="0" spc="-15" dirty="0">
                <a:solidFill>
                  <a:srgbClr val="000000"/>
                </a:solidFill>
                <a:latin typeface="Meiryo UI" panose="020B0604030504040204" pitchFamily="50" charset="-128"/>
                <a:ea typeface="Meiryo UI" panose="020B0604030504040204" pitchFamily="50" charset="-128"/>
              </a:rPr>
              <a:t>の医療機関をサポート。新潟、青森、秋田、岩手、宮城、福島、</a:t>
            </a:r>
            <a:endParaRPr lang="en-US" sz="1200" b="0" spc="-15" dirty="0">
              <a:solidFill>
                <a:srgbClr val="000000"/>
              </a:solidFill>
              <a:latin typeface="Meiryo UI" panose="020B0604030504040204" pitchFamily="50" charset="-128"/>
              <a:ea typeface="Meiryo UI" panose="020B0604030504040204" pitchFamily="50" charset="-128"/>
            </a:endParaRPr>
          </a:p>
          <a:p>
            <a:pPr marL="80645" marR="1788160">
              <a:lnSpc>
                <a:spcPct val="100000"/>
              </a:lnSpc>
            </a:pPr>
            <a:r>
              <a:rPr lang="ja-JP" altLang="en-US" sz="1200" b="0" spc="-15" dirty="0">
                <a:solidFill>
                  <a:srgbClr val="000000"/>
                </a:solidFill>
                <a:latin typeface="Meiryo UI" panose="020B0604030504040204" pitchFamily="50" charset="-128"/>
                <a:ea typeface="Meiryo UI" panose="020B0604030504040204" pitchFamily="50" charset="-128"/>
              </a:rPr>
              <a:t>　 </a:t>
            </a:r>
            <a:r>
              <a:rPr sz="1200" b="0" spc="-15" dirty="0" err="1">
                <a:solidFill>
                  <a:srgbClr val="000000"/>
                </a:solidFill>
                <a:latin typeface="Meiryo UI" panose="020B0604030504040204" pitchFamily="50" charset="-128"/>
                <a:ea typeface="Meiryo UI" panose="020B0604030504040204" pitchFamily="50" charset="-128"/>
              </a:rPr>
              <a:t>熊本、鹿児島、徳島、岡山の医師会</a:t>
            </a:r>
            <a:r>
              <a:rPr sz="1200" b="0" dirty="0" err="1">
                <a:solidFill>
                  <a:srgbClr val="000000"/>
                </a:solidFill>
                <a:latin typeface="Meiryo UI" panose="020B0604030504040204" pitchFamily="50" charset="-128"/>
                <a:ea typeface="Meiryo UI" panose="020B0604030504040204" pitchFamily="50" charset="-128"/>
              </a:rPr>
              <a:t>（</a:t>
            </a:r>
            <a:r>
              <a:rPr sz="1200" b="0" spc="-10" dirty="0" err="1">
                <a:solidFill>
                  <a:srgbClr val="000000"/>
                </a:solidFill>
                <a:latin typeface="Meiryo UI" panose="020B0604030504040204" pitchFamily="50" charset="-128"/>
                <a:ea typeface="Meiryo UI" panose="020B0604030504040204" pitchFamily="50" charset="-128"/>
              </a:rPr>
              <a:t>医協を含む</a:t>
            </a:r>
            <a:r>
              <a:rPr sz="1200" b="0" spc="-15" dirty="0">
                <a:solidFill>
                  <a:srgbClr val="000000"/>
                </a:solidFill>
                <a:latin typeface="Meiryo UI" panose="020B0604030504040204" pitchFamily="50" charset="-128"/>
                <a:ea typeface="Meiryo UI" panose="020B0604030504040204" pitchFamily="50" charset="-128"/>
              </a:rPr>
              <a:t>）、</a:t>
            </a:r>
            <a:r>
              <a:rPr sz="1200" b="0" spc="-15" dirty="0" err="1">
                <a:solidFill>
                  <a:srgbClr val="000000"/>
                </a:solidFill>
                <a:latin typeface="Meiryo UI" panose="020B0604030504040204" pitchFamily="50" charset="-128"/>
                <a:ea typeface="Meiryo UI" panose="020B0604030504040204" pitchFamily="50" charset="-128"/>
              </a:rPr>
              <a:t>新潟、青森、福島の</a:t>
            </a:r>
            <a:endParaRPr lang="en-US" sz="1200" b="0" spc="-15" dirty="0">
              <a:solidFill>
                <a:srgbClr val="000000"/>
              </a:solidFill>
              <a:latin typeface="Meiryo UI" panose="020B0604030504040204" pitchFamily="50" charset="-128"/>
              <a:ea typeface="Meiryo UI" panose="020B0604030504040204" pitchFamily="50" charset="-128"/>
            </a:endParaRPr>
          </a:p>
          <a:p>
            <a:pPr marL="80645" marR="1788160">
              <a:lnSpc>
                <a:spcPct val="100000"/>
              </a:lnSpc>
            </a:pPr>
            <a:r>
              <a:rPr lang="ja-JP" altLang="en-US" sz="1200" b="0" spc="-15" dirty="0">
                <a:solidFill>
                  <a:srgbClr val="000000"/>
                </a:solidFill>
                <a:latin typeface="Meiryo UI" panose="020B0604030504040204" pitchFamily="50" charset="-128"/>
                <a:ea typeface="Meiryo UI" panose="020B0604030504040204" pitchFamily="50" charset="-128"/>
              </a:rPr>
              <a:t>　 </a:t>
            </a:r>
            <a:r>
              <a:rPr sz="1200" b="0" spc="-15" dirty="0" err="1">
                <a:solidFill>
                  <a:srgbClr val="000000"/>
                </a:solidFill>
                <a:latin typeface="Meiryo UI" panose="020B0604030504040204" pitchFamily="50" charset="-128"/>
                <a:ea typeface="Meiryo UI" panose="020B0604030504040204" pitchFamily="50" charset="-128"/>
              </a:rPr>
              <a:t>歯</a:t>
            </a:r>
            <a:r>
              <a:rPr sz="1200" b="0" dirty="0" err="1">
                <a:solidFill>
                  <a:srgbClr val="000000"/>
                </a:solidFill>
                <a:latin typeface="Meiryo UI" panose="020B0604030504040204" pitchFamily="50" charset="-128"/>
                <a:ea typeface="Meiryo UI" panose="020B0604030504040204" pitchFamily="50" charset="-128"/>
              </a:rPr>
              <a:t>科医師会（</a:t>
            </a:r>
            <a:r>
              <a:rPr sz="1200" b="0" spc="-5" dirty="0" err="1">
                <a:solidFill>
                  <a:srgbClr val="000000"/>
                </a:solidFill>
                <a:latin typeface="Meiryo UI" panose="020B0604030504040204" pitchFamily="50" charset="-128"/>
                <a:ea typeface="Meiryo UI" panose="020B0604030504040204" pitchFamily="50" charset="-128"/>
              </a:rPr>
              <a:t>医協を含む</a:t>
            </a:r>
            <a:r>
              <a:rPr sz="1200" b="0" spc="-15" dirty="0" err="1">
                <a:solidFill>
                  <a:srgbClr val="000000"/>
                </a:solidFill>
                <a:latin typeface="Meiryo UI" panose="020B0604030504040204" pitchFamily="50" charset="-128"/>
                <a:ea typeface="Meiryo UI" panose="020B0604030504040204" pitchFamily="50" charset="-128"/>
              </a:rPr>
              <a:t>）</a:t>
            </a:r>
            <a:r>
              <a:rPr sz="1200" b="0" spc="-10" dirty="0" err="1">
                <a:solidFill>
                  <a:srgbClr val="000000"/>
                </a:solidFill>
                <a:latin typeface="Meiryo UI" panose="020B0604030504040204" pitchFamily="50" charset="-128"/>
                <a:ea typeface="Meiryo UI" panose="020B0604030504040204" pitchFamily="50" charset="-128"/>
              </a:rPr>
              <a:t>のセミナー講師を</a:t>
            </a:r>
            <a:r>
              <a:rPr lang="ja-JP" altLang="en-US" sz="1200" b="0" spc="-10" dirty="0">
                <a:solidFill>
                  <a:srgbClr val="000000"/>
                </a:solidFill>
                <a:latin typeface="Meiryo UI" panose="020B0604030504040204" pitchFamily="50" charset="-128"/>
                <a:ea typeface="Meiryo UI" panose="020B0604030504040204" pitchFamily="50" charset="-128"/>
              </a:rPr>
              <a:t>担当 </a:t>
            </a:r>
            <a:endParaRPr sz="1200" b="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F3A6E1A4-110E-EC77-1DA3-2D61F4529734}"/>
              </a:ext>
            </a:extLst>
          </p:cNvPr>
          <p:cNvSpPr txBox="1"/>
          <p:nvPr/>
        </p:nvSpPr>
        <p:spPr>
          <a:xfrm>
            <a:off x="0" y="0"/>
            <a:ext cx="6858000" cy="954107"/>
          </a:xfrm>
          <a:prstGeom prst="rect">
            <a:avLst/>
          </a:prstGeom>
          <a:solidFill>
            <a:srgbClr val="006666"/>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a:t>
            </a:r>
            <a:r>
              <a:rPr kumimoji="0" lang="ja-JP" altLang="en-US" sz="2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オンラインセミナー</a:t>
            </a:r>
            <a:r>
              <a:rPr kumimoji="0" lang="en-US" altLang="ja-JP" sz="2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a:t>
            </a:r>
            <a:endParaRPr kumimoji="0" lang="ja-JP" altLang="en-US" sz="2800" b="0" i="0" u="none" strike="noStrike" kern="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800" b="1" i="0" u="none" strike="noStrike" kern="0" cap="none" spc="-35" normalizeH="0" baseline="0" noProof="0" dirty="0">
                <a:ln>
                  <a:noFill/>
                </a:ln>
                <a:solidFill>
                  <a:schemeClr val="bg1"/>
                </a:solidFill>
                <a:effectLst/>
                <a:uLnTx/>
                <a:uFillTx/>
                <a:latin typeface="ＭＳ Ｐゴシック"/>
                <a:cs typeface="ＭＳ Ｐゴシック"/>
              </a:rPr>
              <a:t>相続・事業承継対策案と</a:t>
            </a:r>
            <a:r>
              <a:rPr kumimoji="0" lang="en-US" altLang="ja-JP" sz="2800" b="1" i="0" u="none" strike="noStrike" kern="0" cap="none" spc="-10" normalizeH="0" baseline="0" noProof="0" dirty="0">
                <a:ln>
                  <a:noFill/>
                </a:ln>
                <a:solidFill>
                  <a:schemeClr val="bg1"/>
                </a:solidFill>
                <a:effectLst/>
                <a:uLnTx/>
                <a:uFillTx/>
                <a:latin typeface="Calibri"/>
                <a:cs typeface="Calibri"/>
              </a:rPr>
              <a:t>M</a:t>
            </a:r>
            <a:r>
              <a:rPr kumimoji="0" lang="ja-JP" altLang="en-US" sz="2800" b="1" i="0" u="none" strike="noStrike" kern="0" cap="none" spc="-10" normalizeH="0" baseline="0" noProof="0" dirty="0">
                <a:ln>
                  <a:noFill/>
                </a:ln>
                <a:solidFill>
                  <a:schemeClr val="bg1"/>
                </a:solidFill>
                <a:effectLst/>
                <a:uLnTx/>
                <a:uFillTx/>
                <a:latin typeface="ＭＳ Ｐゴシック"/>
                <a:cs typeface="ＭＳ Ｐゴシック"/>
              </a:rPr>
              <a:t>＆</a:t>
            </a:r>
            <a:r>
              <a:rPr kumimoji="0" lang="en-US" altLang="ja-JP" sz="2800" b="1" i="0" u="none" strike="noStrike" kern="0" cap="none" spc="-10" normalizeH="0" baseline="0" noProof="0" dirty="0">
                <a:ln>
                  <a:noFill/>
                </a:ln>
                <a:solidFill>
                  <a:schemeClr val="bg1"/>
                </a:solidFill>
                <a:effectLst/>
                <a:uLnTx/>
                <a:uFillTx/>
                <a:latin typeface="Calibri"/>
                <a:cs typeface="Calibri"/>
              </a:rPr>
              <a:t>A</a:t>
            </a:r>
            <a:endParaRPr kumimoji="0" lang="ja-JP" altLang="en-US" sz="2800" b="0" i="0" u="none" strike="noStrike" kern="0" cap="none" spc="0" normalizeH="0" baseline="0" noProof="0" dirty="0">
              <a:ln>
                <a:noFill/>
              </a:ln>
              <a:solidFill>
                <a:schemeClr val="bg1"/>
              </a:solidFill>
              <a:effectLst/>
              <a:uLnTx/>
              <a:uFillTx/>
              <a:latin typeface="HGP創英角ｺﾞｼｯｸUB" panose="020B0900000000000000" pitchFamily="50" charset="-128"/>
              <a:ea typeface="HGP創英角ｺﾞｼｯｸUB" panose="020B0900000000000000" pitchFamily="50" charset="-128"/>
            </a:endParaRPr>
          </a:p>
        </p:txBody>
      </p:sp>
      <p:pic>
        <p:nvPicPr>
          <p:cNvPr id="28" name="object 28"/>
          <p:cNvPicPr/>
          <p:nvPr/>
        </p:nvPicPr>
        <p:blipFill>
          <a:blip r:embed="rId2" cstate="print"/>
          <a:stretch>
            <a:fillRect/>
          </a:stretch>
        </p:blipFill>
        <p:spPr>
          <a:xfrm>
            <a:off x="4956676" y="4076642"/>
            <a:ext cx="1711451" cy="1569719"/>
          </a:xfrm>
          <a:prstGeom prst="rect">
            <a:avLst/>
          </a:prstGeom>
        </p:spPr>
      </p:pic>
      <p:sp>
        <p:nvSpPr>
          <p:cNvPr id="5" name="object 5"/>
          <p:cNvSpPr/>
          <p:nvPr/>
        </p:nvSpPr>
        <p:spPr>
          <a:xfrm>
            <a:off x="108284" y="1024403"/>
            <a:ext cx="6597276" cy="2466539"/>
          </a:xfrm>
          <a:custGeom>
            <a:avLst/>
            <a:gdLst/>
            <a:ahLst/>
            <a:cxnLst/>
            <a:rect l="l" t="t" r="r" b="b"/>
            <a:pathLst>
              <a:path w="6128385" h="2301240">
                <a:moveTo>
                  <a:pt x="0" y="383540"/>
                </a:moveTo>
                <a:lnTo>
                  <a:pt x="2988" y="335427"/>
                </a:lnTo>
                <a:lnTo>
                  <a:pt x="11713" y="289098"/>
                </a:lnTo>
                <a:lnTo>
                  <a:pt x="25816" y="244912"/>
                </a:lnTo>
                <a:lnTo>
                  <a:pt x="44938" y="203230"/>
                </a:lnTo>
                <a:lnTo>
                  <a:pt x="68718" y="164409"/>
                </a:lnTo>
                <a:lnTo>
                  <a:pt x="96798" y="128810"/>
                </a:lnTo>
                <a:lnTo>
                  <a:pt x="128817" y="96792"/>
                </a:lnTo>
                <a:lnTo>
                  <a:pt x="164418" y="68714"/>
                </a:lnTo>
                <a:lnTo>
                  <a:pt x="203240" y="44935"/>
                </a:lnTo>
                <a:lnTo>
                  <a:pt x="244923" y="25815"/>
                </a:lnTo>
                <a:lnTo>
                  <a:pt x="289110" y="11712"/>
                </a:lnTo>
                <a:lnTo>
                  <a:pt x="335439" y="2988"/>
                </a:lnTo>
                <a:lnTo>
                  <a:pt x="383552" y="0"/>
                </a:lnTo>
                <a:lnTo>
                  <a:pt x="5744464" y="0"/>
                </a:lnTo>
                <a:lnTo>
                  <a:pt x="5792576" y="2988"/>
                </a:lnTo>
                <a:lnTo>
                  <a:pt x="5838905" y="11712"/>
                </a:lnTo>
                <a:lnTo>
                  <a:pt x="5883091" y="25815"/>
                </a:lnTo>
                <a:lnTo>
                  <a:pt x="5924773" y="44935"/>
                </a:lnTo>
                <a:lnTo>
                  <a:pt x="5963594" y="68714"/>
                </a:lnTo>
                <a:lnTo>
                  <a:pt x="5999193" y="96792"/>
                </a:lnTo>
                <a:lnTo>
                  <a:pt x="6031211" y="128810"/>
                </a:lnTo>
                <a:lnTo>
                  <a:pt x="6059289" y="164409"/>
                </a:lnTo>
                <a:lnTo>
                  <a:pt x="6083068" y="203230"/>
                </a:lnTo>
                <a:lnTo>
                  <a:pt x="6102188" y="244912"/>
                </a:lnTo>
                <a:lnTo>
                  <a:pt x="6116291" y="289098"/>
                </a:lnTo>
                <a:lnTo>
                  <a:pt x="6125015" y="335427"/>
                </a:lnTo>
                <a:lnTo>
                  <a:pt x="6128004" y="383540"/>
                </a:lnTo>
                <a:lnTo>
                  <a:pt x="6128004" y="1917700"/>
                </a:lnTo>
                <a:lnTo>
                  <a:pt x="6125015" y="1965812"/>
                </a:lnTo>
                <a:lnTo>
                  <a:pt x="6116291" y="2012141"/>
                </a:lnTo>
                <a:lnTo>
                  <a:pt x="6102188" y="2056327"/>
                </a:lnTo>
                <a:lnTo>
                  <a:pt x="6083068" y="2098009"/>
                </a:lnTo>
                <a:lnTo>
                  <a:pt x="6059289" y="2136830"/>
                </a:lnTo>
                <a:lnTo>
                  <a:pt x="6031211" y="2172429"/>
                </a:lnTo>
                <a:lnTo>
                  <a:pt x="5999193" y="2204447"/>
                </a:lnTo>
                <a:lnTo>
                  <a:pt x="5963594" y="2232525"/>
                </a:lnTo>
                <a:lnTo>
                  <a:pt x="5924773" y="2256304"/>
                </a:lnTo>
                <a:lnTo>
                  <a:pt x="5883091" y="2275424"/>
                </a:lnTo>
                <a:lnTo>
                  <a:pt x="5838905" y="2289527"/>
                </a:lnTo>
                <a:lnTo>
                  <a:pt x="5792576" y="2298251"/>
                </a:lnTo>
                <a:lnTo>
                  <a:pt x="5744464" y="2301240"/>
                </a:lnTo>
                <a:lnTo>
                  <a:pt x="383552" y="2301240"/>
                </a:lnTo>
                <a:lnTo>
                  <a:pt x="335439" y="2298251"/>
                </a:lnTo>
                <a:lnTo>
                  <a:pt x="289110" y="2289527"/>
                </a:lnTo>
                <a:lnTo>
                  <a:pt x="244923" y="2275424"/>
                </a:lnTo>
                <a:lnTo>
                  <a:pt x="203240" y="2256304"/>
                </a:lnTo>
                <a:lnTo>
                  <a:pt x="164418" y="2232525"/>
                </a:lnTo>
                <a:lnTo>
                  <a:pt x="128817" y="2204447"/>
                </a:lnTo>
                <a:lnTo>
                  <a:pt x="96798" y="2172429"/>
                </a:lnTo>
                <a:lnTo>
                  <a:pt x="68718" y="2136830"/>
                </a:lnTo>
                <a:lnTo>
                  <a:pt x="44938" y="2098009"/>
                </a:lnTo>
                <a:lnTo>
                  <a:pt x="25816" y="2056327"/>
                </a:lnTo>
                <a:lnTo>
                  <a:pt x="11713" y="2012141"/>
                </a:lnTo>
                <a:lnTo>
                  <a:pt x="2988" y="1965812"/>
                </a:lnTo>
                <a:lnTo>
                  <a:pt x="0" y="1917700"/>
                </a:lnTo>
                <a:lnTo>
                  <a:pt x="0" y="383540"/>
                </a:lnTo>
                <a:close/>
              </a:path>
            </a:pathLst>
          </a:custGeom>
          <a:ln w="19050">
            <a:solidFill>
              <a:srgbClr val="1F3863"/>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48" name="グループ化 47">
            <a:extLst>
              <a:ext uri="{FF2B5EF4-FFF2-40B4-BE49-F238E27FC236}">
                <a16:creationId xmlns:a16="http://schemas.microsoft.com/office/drawing/2014/main" id="{F9485959-D235-642F-2932-00D083435DD2}"/>
              </a:ext>
            </a:extLst>
          </p:cNvPr>
          <p:cNvGrpSpPr/>
          <p:nvPr/>
        </p:nvGrpSpPr>
        <p:grpSpPr>
          <a:xfrm>
            <a:off x="0" y="5912933"/>
            <a:ext cx="6929018" cy="3349746"/>
            <a:chOff x="57836" y="4940376"/>
            <a:chExt cx="6929018" cy="2770764"/>
          </a:xfrm>
        </p:grpSpPr>
        <p:sp>
          <p:nvSpPr>
            <p:cNvPr id="49" name="正方形/長方形 48">
              <a:extLst>
                <a:ext uri="{FF2B5EF4-FFF2-40B4-BE49-F238E27FC236}">
                  <a16:creationId xmlns:a16="http://schemas.microsoft.com/office/drawing/2014/main" id="{869559AB-5E4F-84A7-C133-36D82D27696D}"/>
                </a:ext>
              </a:extLst>
            </p:cNvPr>
            <p:cNvSpPr/>
            <p:nvPr/>
          </p:nvSpPr>
          <p:spPr>
            <a:xfrm>
              <a:off x="57836" y="4940376"/>
              <a:ext cx="6858000" cy="2770764"/>
            </a:xfrm>
            <a:prstGeom prst="rect">
              <a:avLst/>
            </a:prstGeom>
            <a:solidFill>
              <a:srgbClr val="F9F9F9"/>
            </a:solidFill>
            <a:ln w="12700" cap="flat" cmpd="sng" algn="ctr">
              <a:solidFill>
                <a:sysClr val="window" lastClr="FFFFFF">
                  <a:lumMod val="6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0" name="テキスト ボックス 49">
              <a:extLst>
                <a:ext uri="{FF2B5EF4-FFF2-40B4-BE49-F238E27FC236}">
                  <a16:creationId xmlns:a16="http://schemas.microsoft.com/office/drawing/2014/main" id="{35CF7FBB-F60A-972A-04A9-C174E7D62BA6}"/>
                </a:ext>
              </a:extLst>
            </p:cNvPr>
            <p:cNvSpPr txBox="1"/>
            <p:nvPr/>
          </p:nvSpPr>
          <p:spPr>
            <a:xfrm>
              <a:off x="263765" y="5045865"/>
              <a:ext cx="184731" cy="3231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500" b="1" i="0" u="none" strike="noStrike" kern="0" cap="none" spc="100" normalizeH="0" baseline="0" noProof="0" dirty="0">
                <a:ln>
                  <a:noFill/>
                </a:ln>
                <a:solidFill>
                  <a:prstClr val="white"/>
                </a:solidFill>
                <a:effectLst/>
                <a:uLnTx/>
                <a:uFillTx/>
                <a:ea typeface="游ゴシック" panose="020B0400000000000000" pitchFamily="50" charset="-128"/>
              </a:endParaRPr>
            </a:p>
          </p:txBody>
        </p:sp>
        <p:sp>
          <p:nvSpPr>
            <p:cNvPr id="51" name="テキスト ボックス 50">
              <a:extLst>
                <a:ext uri="{FF2B5EF4-FFF2-40B4-BE49-F238E27FC236}">
                  <a16:creationId xmlns:a16="http://schemas.microsoft.com/office/drawing/2014/main" id="{ED429756-C767-3DB8-9523-2B63430D03A2}"/>
                </a:ext>
              </a:extLst>
            </p:cNvPr>
            <p:cNvSpPr txBox="1"/>
            <p:nvPr/>
          </p:nvSpPr>
          <p:spPr>
            <a:xfrm>
              <a:off x="298963" y="5340995"/>
              <a:ext cx="5554724" cy="63644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800" b="1" i="0" u="none" strike="noStrike" kern="0" cap="none" spc="0" normalizeH="0" baseline="0" noProof="0" dirty="0">
                  <a:ln>
                    <a:noFill/>
                  </a:ln>
                  <a:solidFill>
                    <a:prstClr val="black"/>
                  </a:solidFill>
                  <a:effectLst/>
                  <a:uLnTx/>
                  <a:uFillTx/>
                  <a:ea typeface="游ゴシック" panose="020B0400000000000000" pitchFamily="50" charset="-128"/>
                </a:rPr>
                <a:t>2025</a:t>
              </a:r>
              <a:r>
                <a:rPr kumimoji="1" lang="ja-JP" altLang="en-US" sz="1800" b="1" i="0" u="none" strike="noStrike" kern="0" cap="none" spc="0" normalizeH="0" baseline="0" noProof="0" dirty="0">
                  <a:ln>
                    <a:noFill/>
                  </a:ln>
                  <a:solidFill>
                    <a:prstClr val="black"/>
                  </a:solidFill>
                  <a:effectLst/>
                  <a:uLnTx/>
                  <a:uFillTx/>
                  <a:ea typeface="游ゴシック" panose="020B0400000000000000" pitchFamily="50" charset="-128"/>
                </a:rPr>
                <a:t>年</a:t>
              </a:r>
              <a:r>
                <a:rPr kumimoji="1" lang="en-US" altLang="ja-JP" sz="2800" b="1" i="0" u="none" strike="noStrike" kern="0" cap="none" spc="0" normalizeH="0" baseline="0" noProof="0" dirty="0">
                  <a:ln>
                    <a:noFill/>
                  </a:ln>
                  <a:solidFill>
                    <a:prstClr val="black"/>
                  </a:solidFill>
                  <a:effectLst/>
                  <a:uLnTx/>
                  <a:uFillTx/>
                  <a:ea typeface="游ゴシック" panose="020B0400000000000000" pitchFamily="50" charset="-128"/>
                </a:rPr>
                <a:t>1</a:t>
              </a:r>
              <a:r>
                <a:rPr kumimoji="1" lang="ja-JP" altLang="en-US" sz="1800" b="1" i="0" u="none" strike="noStrike" kern="0" cap="none" spc="0" normalizeH="0" baseline="0" noProof="0" dirty="0">
                  <a:ln>
                    <a:noFill/>
                  </a:ln>
                  <a:solidFill>
                    <a:prstClr val="black"/>
                  </a:solidFill>
                  <a:effectLst/>
                  <a:uLnTx/>
                  <a:uFillTx/>
                  <a:ea typeface="游ゴシック" panose="020B0400000000000000" pitchFamily="50" charset="-128"/>
                </a:rPr>
                <a:t>月</a:t>
              </a:r>
              <a:r>
                <a:rPr kumimoji="1" lang="en-US" altLang="ja-JP" sz="2800" b="1" i="0" u="none" strike="noStrike" kern="0" cap="none" spc="0" normalizeH="0" baseline="0" noProof="0" dirty="0">
                  <a:ln>
                    <a:noFill/>
                  </a:ln>
                  <a:solidFill>
                    <a:prstClr val="black"/>
                  </a:solidFill>
                  <a:effectLst/>
                  <a:uLnTx/>
                  <a:uFillTx/>
                  <a:ea typeface="游ゴシック" panose="020B0400000000000000" pitchFamily="50" charset="-128"/>
                </a:rPr>
                <a:t>23</a:t>
              </a:r>
              <a:r>
                <a:rPr kumimoji="1" lang="ja-JP" altLang="en-US" sz="1800" b="1" i="0" u="none" strike="noStrike" kern="0" cap="none" spc="0" normalizeH="0" baseline="0" noProof="0" dirty="0">
                  <a:ln>
                    <a:noFill/>
                  </a:ln>
                  <a:solidFill>
                    <a:prstClr val="black"/>
                  </a:solidFill>
                  <a:effectLst/>
                  <a:uLnTx/>
                  <a:uFillTx/>
                  <a:ea typeface="游ゴシック" panose="020B0400000000000000" pitchFamily="50" charset="-128"/>
                </a:rPr>
                <a:t>日</a:t>
              </a:r>
              <a:r>
                <a:rPr kumimoji="1" lang="en-US" altLang="ja-JP" sz="1800" b="1" i="0" u="none" strike="noStrike" kern="0" cap="none" spc="0" normalizeH="0" baseline="0" noProof="0" dirty="0">
                  <a:ln>
                    <a:noFill/>
                  </a:ln>
                  <a:solidFill>
                    <a:prstClr val="black"/>
                  </a:solidFill>
                  <a:effectLst/>
                  <a:uLnTx/>
                  <a:uFillTx/>
                  <a:ea typeface="游ゴシック" panose="020B0400000000000000" pitchFamily="50" charset="-128"/>
                </a:rPr>
                <a:t>(</a:t>
              </a:r>
              <a:r>
                <a:rPr kumimoji="1" lang="ja-JP" altLang="en-US" sz="1800" b="1" i="0" u="none" strike="noStrike" kern="0" cap="none" spc="0" normalizeH="0" baseline="0" noProof="0" dirty="0">
                  <a:ln>
                    <a:noFill/>
                  </a:ln>
                  <a:solidFill>
                    <a:prstClr val="black"/>
                  </a:solidFill>
                  <a:effectLst/>
                  <a:uLnTx/>
                  <a:uFillTx/>
                  <a:ea typeface="游ゴシック" panose="020B0400000000000000" pitchFamily="50" charset="-128"/>
                </a:rPr>
                <a:t>木</a:t>
              </a:r>
              <a:r>
                <a:rPr kumimoji="1" lang="en-US" altLang="ja-JP" sz="1800" b="1" i="0" u="none" strike="noStrike" kern="0" cap="none" spc="0" normalizeH="0" baseline="0" noProof="0" dirty="0">
                  <a:ln>
                    <a:noFill/>
                  </a:ln>
                  <a:solidFill>
                    <a:prstClr val="black"/>
                  </a:solidFill>
                  <a:effectLst/>
                  <a:uLnTx/>
                  <a:uFillTx/>
                  <a:ea typeface="游ゴシック" panose="020B0400000000000000" pitchFamily="50" charset="-128"/>
                </a:rPr>
                <a:t>) </a:t>
              </a:r>
              <a:r>
                <a:rPr kumimoji="1" lang="ja-JP" altLang="en-US" sz="1800" b="1" i="0" u="none" strike="noStrike" kern="0" cap="none" spc="0" normalizeH="0" baseline="0" noProof="0" dirty="0">
                  <a:ln>
                    <a:noFill/>
                  </a:ln>
                  <a:solidFill>
                    <a:prstClr val="black"/>
                  </a:solidFill>
                  <a:effectLst/>
                  <a:uLnTx/>
                  <a:uFillTx/>
                  <a:ea typeface="游ゴシック" panose="020B0400000000000000" pitchFamily="50" charset="-128"/>
                </a:rPr>
                <a:t>　　</a:t>
              </a:r>
              <a:r>
                <a:rPr kumimoji="1" lang="en-US" altLang="ja-JP" sz="2800" b="1" i="0" u="none" strike="noStrike" kern="0" cap="none" spc="0" normalizeH="0" baseline="0" noProof="0" dirty="0">
                  <a:ln>
                    <a:noFill/>
                  </a:ln>
                  <a:solidFill>
                    <a:prstClr val="black"/>
                  </a:solidFill>
                  <a:effectLst/>
                  <a:uLnTx/>
                  <a:uFillTx/>
                  <a:ea typeface="游ゴシック" panose="020B0400000000000000" pitchFamily="50" charset="-128"/>
                </a:rPr>
                <a:t>19:00</a:t>
              </a:r>
              <a:r>
                <a:rPr kumimoji="1" lang="ja-JP" altLang="en-US" sz="2800" b="1" i="0" u="none" strike="noStrike" kern="0" cap="none" spc="0" normalizeH="0" baseline="0" noProof="0" dirty="0">
                  <a:ln>
                    <a:noFill/>
                  </a:ln>
                  <a:solidFill>
                    <a:prstClr val="black"/>
                  </a:solidFill>
                  <a:effectLst/>
                  <a:uLnTx/>
                  <a:uFillTx/>
                  <a:ea typeface="游ゴシック" panose="020B0400000000000000" pitchFamily="50" charset="-128"/>
                </a:rPr>
                <a:t>～</a:t>
              </a:r>
              <a:r>
                <a:rPr kumimoji="1" lang="en-US" altLang="ja-JP" sz="2800" b="1" i="0" u="none" strike="noStrike" kern="0" cap="none" spc="0" normalizeH="0" baseline="0" noProof="0" dirty="0">
                  <a:ln>
                    <a:noFill/>
                  </a:ln>
                  <a:solidFill>
                    <a:prstClr val="black"/>
                  </a:solidFill>
                  <a:effectLst/>
                  <a:uLnTx/>
                  <a:uFillTx/>
                  <a:ea typeface="游ゴシック" panose="020B0400000000000000" pitchFamily="50" charset="-128"/>
                </a:rPr>
                <a:t>20:30</a:t>
              </a: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1" kern="0" dirty="0">
                  <a:solidFill>
                    <a:prstClr val="black"/>
                  </a:solidFill>
                  <a:ea typeface="游ゴシック" panose="020B0400000000000000" pitchFamily="50" charset="-128"/>
                </a:rPr>
                <a:t>申込〆切：</a:t>
              </a:r>
              <a:r>
                <a:rPr kumimoji="1" lang="en-US" altLang="ja-JP" sz="1600" b="1" kern="0" dirty="0">
                  <a:solidFill>
                    <a:prstClr val="black"/>
                  </a:solidFill>
                  <a:ea typeface="游ゴシック" panose="020B0400000000000000" pitchFamily="50" charset="-128"/>
                </a:rPr>
                <a:t>2025</a:t>
              </a:r>
              <a:r>
                <a:rPr kumimoji="1" lang="ja-JP" altLang="en-US" sz="1600" b="1" kern="0" dirty="0">
                  <a:solidFill>
                    <a:prstClr val="black"/>
                  </a:solidFill>
                  <a:ea typeface="游ゴシック" panose="020B0400000000000000" pitchFamily="50" charset="-128"/>
                </a:rPr>
                <a:t>年</a:t>
              </a:r>
              <a:r>
                <a:rPr kumimoji="1" lang="en-US" altLang="ja-JP" sz="1600" b="1" kern="0" dirty="0">
                  <a:solidFill>
                    <a:prstClr val="black"/>
                  </a:solidFill>
                  <a:ea typeface="游ゴシック" panose="020B0400000000000000" pitchFamily="50" charset="-128"/>
                </a:rPr>
                <a:t>1</a:t>
              </a:r>
              <a:r>
                <a:rPr kumimoji="1" lang="ja-JP" altLang="en-US" sz="1600" b="1" kern="0" dirty="0">
                  <a:solidFill>
                    <a:prstClr val="black"/>
                  </a:solidFill>
                  <a:ea typeface="游ゴシック" panose="020B0400000000000000" pitchFamily="50" charset="-128"/>
                </a:rPr>
                <a:t>月</a:t>
              </a:r>
              <a:r>
                <a:rPr kumimoji="1" lang="en-US" altLang="ja-JP" sz="1600" b="1" kern="0" dirty="0">
                  <a:solidFill>
                    <a:prstClr val="black"/>
                  </a:solidFill>
                  <a:ea typeface="游ゴシック" panose="020B0400000000000000" pitchFamily="50" charset="-128"/>
                </a:rPr>
                <a:t>19</a:t>
              </a:r>
              <a:r>
                <a:rPr kumimoji="1" lang="ja-JP" altLang="en-US" sz="1600" b="1" kern="0" dirty="0">
                  <a:solidFill>
                    <a:prstClr val="black"/>
                  </a:solidFill>
                  <a:ea typeface="游ゴシック" panose="020B0400000000000000" pitchFamily="50" charset="-128"/>
                </a:rPr>
                <a:t>日</a:t>
              </a:r>
              <a:endParaRPr kumimoji="1" lang="en-US" altLang="ja-JP" sz="1600" b="1" i="0" u="none" strike="noStrike" kern="0" cap="none" spc="0" normalizeH="0" baseline="0" noProof="0" dirty="0">
                <a:ln>
                  <a:noFill/>
                </a:ln>
                <a:solidFill>
                  <a:prstClr val="black"/>
                </a:solidFill>
                <a:effectLst/>
                <a:uLnTx/>
                <a:uFillTx/>
                <a:ea typeface="游ゴシック" panose="020B0400000000000000" pitchFamily="50" charset="-128"/>
              </a:endParaRPr>
            </a:p>
          </p:txBody>
        </p:sp>
        <p:grpSp>
          <p:nvGrpSpPr>
            <p:cNvPr id="52" name="グループ化 51">
              <a:extLst>
                <a:ext uri="{FF2B5EF4-FFF2-40B4-BE49-F238E27FC236}">
                  <a16:creationId xmlns:a16="http://schemas.microsoft.com/office/drawing/2014/main" id="{752E5767-2447-117F-99B7-551D445EB093}"/>
                </a:ext>
              </a:extLst>
            </p:cNvPr>
            <p:cNvGrpSpPr/>
            <p:nvPr/>
          </p:nvGrpSpPr>
          <p:grpSpPr>
            <a:xfrm>
              <a:off x="255467" y="5044941"/>
              <a:ext cx="1480151" cy="246969"/>
              <a:chOff x="5730847" y="4661019"/>
              <a:chExt cx="1480151" cy="246969"/>
            </a:xfrm>
          </p:grpSpPr>
          <p:sp>
            <p:nvSpPr>
              <p:cNvPr id="59" name="四角形: 角を丸くする 58">
                <a:extLst>
                  <a:ext uri="{FF2B5EF4-FFF2-40B4-BE49-F238E27FC236}">
                    <a16:creationId xmlns:a16="http://schemas.microsoft.com/office/drawing/2014/main" id="{3B425A84-A6E3-A4BC-FB12-B7ADD4E65059}"/>
                  </a:ext>
                </a:extLst>
              </p:cNvPr>
              <p:cNvSpPr/>
              <p:nvPr/>
            </p:nvSpPr>
            <p:spPr>
              <a:xfrm>
                <a:off x="5824543" y="4661019"/>
                <a:ext cx="1363067" cy="246969"/>
              </a:xfrm>
              <a:prstGeom prst="roundRect">
                <a:avLst/>
              </a:prstGeom>
              <a:solidFill>
                <a:srgbClr val="00666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0" name="TextBox 31">
                <a:extLst>
                  <a:ext uri="{FF2B5EF4-FFF2-40B4-BE49-F238E27FC236}">
                    <a16:creationId xmlns:a16="http://schemas.microsoft.com/office/drawing/2014/main" id="{038C9889-C1FA-B182-137D-4FB93BCCE2B6}"/>
                  </a:ext>
                </a:extLst>
              </p:cNvPr>
              <p:cNvSpPr txBox="1"/>
              <p:nvPr/>
            </p:nvSpPr>
            <p:spPr>
              <a:xfrm>
                <a:off x="5730847" y="4675257"/>
                <a:ext cx="1480151" cy="212815"/>
              </a:xfrm>
              <a:prstGeom prst="rect">
                <a:avLst/>
              </a:prstGeom>
            </p:spPr>
            <p:txBody>
              <a:bodyPr lIns="0" tIns="0" rIns="0" bIns="0" rtlCol="0" anchor="t">
                <a:spAutoFit/>
              </a:bodyPr>
              <a:lstStyle/>
              <a:p>
                <a:pPr marL="0" marR="0" lvl="0" indent="0" algn="ctr" defTabSz="914400" eaLnBrk="1" fontAlgn="auto" latinLnBrk="0" hangingPunct="1">
                  <a:lnSpc>
                    <a:spcPts val="1771"/>
                  </a:lnSpc>
                  <a:spcBef>
                    <a:spcPct val="0"/>
                  </a:spcBef>
                  <a:spcAft>
                    <a:spcPts val="0"/>
                  </a:spcAft>
                  <a:buClrTx/>
                  <a:buSzTx/>
                  <a:buFontTx/>
                  <a:buNone/>
                  <a:tabLst/>
                  <a:defRPr/>
                </a:pPr>
                <a:r>
                  <a:rPr kumimoji="0" lang="en-US" altLang="ja-JP" sz="1265" b="0" i="0" u="none" strike="noStrike" kern="0" cap="none" spc="126" normalizeH="0" baseline="0" noProof="0" dirty="0" err="1">
                    <a:ln>
                      <a:noFill/>
                    </a:ln>
                    <a:solidFill>
                      <a:srgbClr val="FFFFFF"/>
                    </a:solidFill>
                    <a:effectLst/>
                    <a:uLnTx/>
                    <a:uFillTx/>
                    <a:ea typeface="Rounded M+ Ultra-Bold"/>
                  </a:rPr>
                  <a:t>WEB</a:t>
                </a:r>
                <a:r>
                  <a:rPr kumimoji="0" lang="en-US" sz="1265" b="0" i="0" u="none" strike="noStrike" kern="0" cap="none" spc="126" normalizeH="0" baseline="0" noProof="0" dirty="0" err="1">
                    <a:ln>
                      <a:noFill/>
                    </a:ln>
                    <a:solidFill>
                      <a:srgbClr val="FFFFFF"/>
                    </a:solidFill>
                    <a:effectLst/>
                    <a:uLnTx/>
                    <a:uFillTx/>
                    <a:ea typeface="Rounded M+ Ultra-Bold"/>
                  </a:rPr>
                  <a:t>開催</a:t>
                </a:r>
                <a:endParaRPr kumimoji="0" lang="en-US" sz="1265" b="0" i="0" u="none" strike="noStrike" kern="0" cap="none" spc="126" normalizeH="0" baseline="0" noProof="0" dirty="0">
                  <a:ln>
                    <a:noFill/>
                  </a:ln>
                  <a:solidFill>
                    <a:srgbClr val="FFFFFF"/>
                  </a:solidFill>
                  <a:effectLst/>
                  <a:uLnTx/>
                  <a:uFillTx/>
                  <a:ea typeface="Rounded M+ Ultra-Bold"/>
                </a:endParaRPr>
              </a:p>
            </p:txBody>
          </p:sp>
        </p:grpSp>
        <p:grpSp>
          <p:nvGrpSpPr>
            <p:cNvPr id="53" name="グループ化 52">
              <a:extLst>
                <a:ext uri="{FF2B5EF4-FFF2-40B4-BE49-F238E27FC236}">
                  <a16:creationId xmlns:a16="http://schemas.microsoft.com/office/drawing/2014/main" id="{B630EA44-56C9-6EB5-96D3-97B9477095E4}"/>
                </a:ext>
              </a:extLst>
            </p:cNvPr>
            <p:cNvGrpSpPr/>
            <p:nvPr/>
          </p:nvGrpSpPr>
          <p:grpSpPr>
            <a:xfrm>
              <a:off x="298963" y="6437191"/>
              <a:ext cx="1480151" cy="246969"/>
              <a:chOff x="5765998" y="4841988"/>
              <a:chExt cx="1480151" cy="246969"/>
            </a:xfrm>
          </p:grpSpPr>
          <p:sp>
            <p:nvSpPr>
              <p:cNvPr id="57" name="四角形: 角を丸くする 56">
                <a:extLst>
                  <a:ext uri="{FF2B5EF4-FFF2-40B4-BE49-F238E27FC236}">
                    <a16:creationId xmlns:a16="http://schemas.microsoft.com/office/drawing/2014/main" id="{6EB44F33-723A-B31E-FC48-6CEC1F770260}"/>
                  </a:ext>
                </a:extLst>
              </p:cNvPr>
              <p:cNvSpPr/>
              <p:nvPr/>
            </p:nvSpPr>
            <p:spPr>
              <a:xfrm>
                <a:off x="5839586" y="4841988"/>
                <a:ext cx="1363067" cy="246969"/>
              </a:xfrm>
              <a:prstGeom prst="roundRect">
                <a:avLst/>
              </a:prstGeom>
              <a:solidFill>
                <a:srgbClr val="00666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8" name="TextBox 31">
                <a:extLst>
                  <a:ext uri="{FF2B5EF4-FFF2-40B4-BE49-F238E27FC236}">
                    <a16:creationId xmlns:a16="http://schemas.microsoft.com/office/drawing/2014/main" id="{995A6382-B316-5304-49C2-3C6AEB63E6AE}"/>
                  </a:ext>
                </a:extLst>
              </p:cNvPr>
              <p:cNvSpPr txBox="1"/>
              <p:nvPr/>
            </p:nvSpPr>
            <p:spPr>
              <a:xfrm>
                <a:off x="5765998" y="4862784"/>
                <a:ext cx="1480151" cy="210763"/>
              </a:xfrm>
              <a:prstGeom prst="rect">
                <a:avLst/>
              </a:prstGeom>
            </p:spPr>
            <p:txBody>
              <a:bodyPr lIns="0" tIns="0" rIns="0" bIns="0" rtlCol="0" anchor="t">
                <a:spAutoFit/>
              </a:bodyPr>
              <a:lstStyle/>
              <a:p>
                <a:pPr marL="0" marR="0" lvl="0" indent="0" algn="ctr" defTabSz="914400" eaLnBrk="1" fontAlgn="auto" latinLnBrk="0" hangingPunct="1">
                  <a:lnSpc>
                    <a:spcPts val="1771"/>
                  </a:lnSpc>
                  <a:spcBef>
                    <a:spcPct val="0"/>
                  </a:spcBef>
                  <a:spcAft>
                    <a:spcPts val="0"/>
                  </a:spcAft>
                  <a:buClrTx/>
                  <a:buSzTx/>
                  <a:buFontTx/>
                  <a:buNone/>
                  <a:tabLst/>
                  <a:defRPr/>
                </a:pPr>
                <a:r>
                  <a:rPr kumimoji="0" lang="ja-JP" altLang="en-US" sz="1200" b="0" i="0" u="none" strike="noStrike" kern="0" cap="none" spc="126" normalizeH="0" baseline="0" noProof="0" dirty="0">
                    <a:ln>
                      <a:noFill/>
                    </a:ln>
                    <a:solidFill>
                      <a:srgbClr val="FFFFFF"/>
                    </a:solidFill>
                    <a:effectLst/>
                    <a:uLnTx/>
                    <a:uFillTx/>
                    <a:ea typeface="Rounded M+ Ultra-Bold"/>
                  </a:rPr>
                  <a:t>お申込み方法</a:t>
                </a:r>
                <a:endParaRPr kumimoji="0" lang="en-US" sz="1200" b="0" i="0" u="none" strike="noStrike" kern="0" cap="none" spc="126" normalizeH="0" baseline="0" noProof="0" dirty="0">
                  <a:ln>
                    <a:noFill/>
                  </a:ln>
                  <a:solidFill>
                    <a:srgbClr val="FFFFFF"/>
                  </a:solidFill>
                  <a:effectLst/>
                  <a:uLnTx/>
                  <a:uFillTx/>
                  <a:ea typeface="Rounded M+ Ultra-Bold"/>
                </a:endParaRPr>
              </a:p>
            </p:txBody>
          </p:sp>
        </p:grpSp>
        <p:sp>
          <p:nvSpPr>
            <p:cNvPr id="54" name="テキスト ボックス 53">
              <a:extLst>
                <a:ext uri="{FF2B5EF4-FFF2-40B4-BE49-F238E27FC236}">
                  <a16:creationId xmlns:a16="http://schemas.microsoft.com/office/drawing/2014/main" id="{4A59D4C3-F088-CE09-DD4C-C872DF9249F4}"/>
                </a:ext>
              </a:extLst>
            </p:cNvPr>
            <p:cNvSpPr txBox="1"/>
            <p:nvPr/>
          </p:nvSpPr>
          <p:spPr>
            <a:xfrm>
              <a:off x="356130" y="6686044"/>
              <a:ext cx="6630724" cy="95410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rPr>
                <a:t>★二次元バーコード→ </a:t>
              </a:r>
              <a:r>
                <a:rPr kumimoji="0" lang="en-US" altLang="ja-JP"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rPr>
                <a:t>Zoom</a:t>
              </a:r>
              <a:r>
                <a:rPr kumimoji="0" lang="ja-JP" altLang="en-US"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rPr>
                <a:t>ウェビナー登録画面→エントリー</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rPr>
                <a:t>★ リスクマネジメント・ラボラトリー社から</a:t>
              </a:r>
              <a:endParaRPr kumimoji="0" lang="en-US" altLang="ja-JP"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rPr>
                <a:t>　「確認メール」が送信されます</a:t>
              </a:r>
              <a:endParaRPr kumimoji="0" lang="en-US" altLang="ja-JP"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rPr>
                <a:t>　</a:t>
              </a:r>
              <a:r>
                <a:rPr kumimoji="0" lang="en-US" altLang="ja-JP"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rPr>
                <a:t>※</a:t>
              </a:r>
              <a:r>
                <a:rPr kumimoji="0" lang="ja-JP" altLang="en-US"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rPr>
                <a:t>セミナーをご受講予定の端末からご登録ください</a:t>
              </a:r>
              <a:endParaRPr kumimoji="0" lang="en-US" altLang="ja-JP" sz="1400" b="1" i="0" u="none" strike="noStrike" kern="0" cap="none" spc="0" normalizeH="0" baseline="0" noProof="0" dirty="0">
                <a:ln>
                  <a:noFill/>
                </a:ln>
                <a:solidFill>
                  <a:srgbClr val="44546A">
                    <a:lumMod val="75000"/>
                  </a:srgbClr>
                </a:solidFill>
                <a:effectLst/>
                <a:uLnTx/>
                <a:uFillTx/>
                <a:ea typeface="游ゴシック" panose="020B0400000000000000" pitchFamily="50" charset="-128"/>
              </a:endParaRPr>
            </a:p>
          </p:txBody>
        </p:sp>
        <p:sp>
          <p:nvSpPr>
            <p:cNvPr id="55" name="テキスト ボックス 54">
              <a:extLst>
                <a:ext uri="{FF2B5EF4-FFF2-40B4-BE49-F238E27FC236}">
                  <a16:creationId xmlns:a16="http://schemas.microsoft.com/office/drawing/2014/main" id="{BFF16B3F-E4BC-37DF-7969-841CB281C893}"/>
                </a:ext>
              </a:extLst>
            </p:cNvPr>
            <p:cNvSpPr txBox="1"/>
            <p:nvPr/>
          </p:nvSpPr>
          <p:spPr>
            <a:xfrm>
              <a:off x="349163" y="5943161"/>
              <a:ext cx="4694357" cy="381869"/>
            </a:xfrm>
            <a:prstGeom prst="rect">
              <a:avLst/>
            </a:prstGeom>
            <a:noFill/>
          </p:spPr>
          <p:txBody>
            <a:bodyPr wrap="square" rtlCol="0">
              <a:spAutoFit/>
            </a:bodyPr>
            <a:lstStyle/>
            <a:p>
              <a:pPr defTabSz="914400"/>
              <a:r>
                <a:rPr kumimoji="0" lang="ja-JP" altLang="en-US" sz="1200" i="0" u="none" strike="noStrike" kern="0" cap="none" spc="-15"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a:rPr>
                <a:t>ご自宅、クリニックのパソコンやスマホ、タブレットで</a:t>
              </a:r>
              <a:r>
                <a:rPr kumimoji="0" lang="ja-JP" altLang="en-US" sz="1200" i="0" u="none" strike="noStrike" kern="0" cap="none" spc="-2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a:rPr>
                <a:t>ご参加下さい。</a:t>
              </a:r>
              <a:endParaRPr kumimoji="0" lang="ja-JP" altLang="en-US" sz="120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20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rPr>
                <a:t>皆様の映像や声は入りませんのでリラックスしてご参加ください。</a:t>
              </a:r>
            </a:p>
          </p:txBody>
        </p:sp>
      </p:grpSp>
      <p:pic>
        <p:nvPicPr>
          <p:cNvPr id="61" name="Picture 2" descr="https://qr.quel.jp/tmp/75d85ba5d6bd3f1735e91b755716736af62f2914.png">
            <a:extLst>
              <a:ext uri="{FF2B5EF4-FFF2-40B4-BE49-F238E27FC236}">
                <a16:creationId xmlns:a16="http://schemas.microsoft.com/office/drawing/2014/main" id="{A718D114-09F5-9551-0E18-898C09D0E81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87471" y="7874635"/>
            <a:ext cx="1280656" cy="1280656"/>
          </a:xfrm>
          <a:prstGeom prst="rect">
            <a:avLst/>
          </a:prstGeom>
          <a:noFill/>
          <a:extLst>
            <a:ext uri="{909E8E84-426E-40DD-AFC4-6F175D3DCCD1}">
              <a14:hiddenFill xmlns:a14="http://schemas.microsoft.com/office/drawing/2010/main">
                <a:solidFill>
                  <a:srgbClr val="FFFFFF"/>
                </a:solidFill>
              </a14:hiddenFill>
            </a:ext>
          </a:extLst>
        </p:spPr>
      </p:pic>
      <p:grpSp>
        <p:nvGrpSpPr>
          <p:cNvPr id="63" name="グループ化 62">
            <a:extLst>
              <a:ext uri="{FF2B5EF4-FFF2-40B4-BE49-F238E27FC236}">
                <a16:creationId xmlns:a16="http://schemas.microsoft.com/office/drawing/2014/main" id="{296A1FAF-37C2-AEE7-E2C1-ABCDE5D18860}"/>
              </a:ext>
            </a:extLst>
          </p:cNvPr>
          <p:cNvGrpSpPr/>
          <p:nvPr/>
        </p:nvGrpSpPr>
        <p:grpSpPr>
          <a:xfrm>
            <a:off x="0" y="9170331"/>
            <a:ext cx="6858000" cy="735667"/>
            <a:chOff x="0" y="9170331"/>
            <a:chExt cx="6858000" cy="735667"/>
          </a:xfrm>
          <a:solidFill>
            <a:srgbClr val="006666"/>
          </a:solidFill>
        </p:grpSpPr>
        <p:sp>
          <p:nvSpPr>
            <p:cNvPr id="64" name="正方形/長方形 63">
              <a:extLst>
                <a:ext uri="{FF2B5EF4-FFF2-40B4-BE49-F238E27FC236}">
                  <a16:creationId xmlns:a16="http://schemas.microsoft.com/office/drawing/2014/main" id="{E90AA235-858F-144F-0654-F6B15D1BDABD}"/>
                </a:ext>
              </a:extLst>
            </p:cNvPr>
            <p:cNvSpPr/>
            <p:nvPr/>
          </p:nvSpPr>
          <p:spPr>
            <a:xfrm>
              <a:off x="0" y="9170331"/>
              <a:ext cx="6858000" cy="735667"/>
            </a:xfrm>
            <a:prstGeom prst="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5" name="object 17">
              <a:extLst>
                <a:ext uri="{FF2B5EF4-FFF2-40B4-BE49-F238E27FC236}">
                  <a16:creationId xmlns:a16="http://schemas.microsoft.com/office/drawing/2014/main" id="{91FA0DB9-1D36-BC6B-C951-B762B45E743B}"/>
                </a:ext>
              </a:extLst>
            </p:cNvPr>
            <p:cNvSpPr txBox="1"/>
            <p:nvPr/>
          </p:nvSpPr>
          <p:spPr>
            <a:xfrm>
              <a:off x="1165708" y="9627540"/>
              <a:ext cx="5340568" cy="227626"/>
            </a:xfrm>
            <a:prstGeom prst="rect">
              <a:avLst/>
            </a:prstGeom>
            <a:grpFill/>
          </p:spPr>
          <p:txBody>
            <a:bodyPr vert="horz" wrap="square" lIns="0" tIns="12065" rIns="0" bIns="0" rtlCol="0">
              <a:spAutoFit/>
            </a:bodyPr>
            <a:lstStyle/>
            <a:p>
              <a:pPr marL="12700" marR="0" lvl="0" indent="0" defTabSz="914400" eaLnBrk="1" fontAlgn="auto" latinLnBrk="0" hangingPunct="1">
                <a:lnSpc>
                  <a:spcPct val="100000"/>
                </a:lnSpc>
                <a:spcBef>
                  <a:spcPts val="95"/>
                </a:spcBef>
                <a:spcAft>
                  <a:spcPts val="0"/>
                </a:spcAft>
                <a:buClrTx/>
                <a:buSzTx/>
                <a:buFontTx/>
                <a:buNone/>
                <a:tabLst/>
                <a:defRPr/>
              </a:pPr>
              <a:r>
                <a:rPr kumimoji="0" lang="ja-JP" altLang="en-US" sz="1400" b="0" i="0" u="none" strike="noStrike" kern="0" cap="none" spc="0" normalizeH="0" baseline="0" noProof="0" dirty="0">
                  <a:ln>
                    <a:noFill/>
                  </a:ln>
                  <a:solidFill>
                    <a:srgbClr val="FFFFFF"/>
                  </a:solidFill>
                  <a:effectLst/>
                  <a:uLnTx/>
                  <a:uFillTx/>
                  <a:latin typeface="ＭＳ Ｐゴシック"/>
                  <a:ea typeface="游ゴシック" panose="020B0400000000000000" pitchFamily="50" charset="-128"/>
                  <a:cs typeface="ＭＳ Ｐゴシック"/>
                </a:rPr>
                <a:t>お問合せ先：いわて医師協同組合　鈴木：</a:t>
              </a:r>
              <a:r>
                <a:rPr kumimoji="0" lang="en-US" altLang="ja-JP" sz="1400" b="0" i="0" u="none" strike="noStrike" kern="0" cap="none" spc="0" normalizeH="0" baseline="0" noProof="0" dirty="0">
                  <a:ln>
                    <a:noFill/>
                  </a:ln>
                  <a:solidFill>
                    <a:srgbClr val="FFFFFF"/>
                  </a:solidFill>
                  <a:effectLst/>
                  <a:uLnTx/>
                  <a:uFillTx/>
                  <a:latin typeface="ＭＳ Ｐゴシック"/>
                  <a:ea typeface="游ゴシック" panose="020B0400000000000000" pitchFamily="50" charset="-128"/>
                  <a:cs typeface="ＭＳ Ｐゴシック"/>
                </a:rPr>
                <a:t>TEL</a:t>
              </a:r>
              <a:r>
                <a:rPr kumimoji="0" lang="ja-JP" altLang="en-US" sz="1400" b="0" i="0" u="none" strike="noStrike" kern="0" cap="none" spc="0" normalizeH="0" baseline="0" noProof="0" dirty="0">
                  <a:ln>
                    <a:noFill/>
                  </a:ln>
                  <a:solidFill>
                    <a:srgbClr val="FFFFFF"/>
                  </a:solidFill>
                  <a:effectLst/>
                  <a:uLnTx/>
                  <a:uFillTx/>
                  <a:latin typeface="ＭＳ Ｐゴシック"/>
                  <a:ea typeface="游ゴシック" panose="020B0400000000000000" pitchFamily="50" charset="-128"/>
                  <a:cs typeface="ＭＳ Ｐゴシック"/>
                </a:rPr>
                <a:t>：</a:t>
              </a:r>
              <a:r>
                <a:rPr kumimoji="0" lang="en-US" altLang="ja-JP" sz="1400" b="0" i="0" u="none" strike="noStrike" kern="0" cap="none" spc="0" normalizeH="0" baseline="0" noProof="0" dirty="0">
                  <a:ln>
                    <a:noFill/>
                  </a:ln>
                  <a:solidFill>
                    <a:srgbClr val="FFFFFF"/>
                  </a:solidFill>
                  <a:effectLst/>
                  <a:uLnTx/>
                  <a:uFillTx/>
                  <a:latin typeface="ＭＳ Ｐゴシック"/>
                  <a:ea typeface="游ゴシック" panose="020B0400000000000000" pitchFamily="50" charset="-128"/>
                  <a:cs typeface="ＭＳ Ｐゴシック"/>
                </a:rPr>
                <a:t>019-626-5550</a:t>
              </a:r>
              <a:r>
                <a:rPr kumimoji="0" lang="ja-JP" altLang="en-US" sz="1400" b="0" i="0" u="none" strike="noStrike" kern="0" cap="none" spc="0" normalizeH="0" baseline="0" noProof="0" dirty="0">
                  <a:ln>
                    <a:noFill/>
                  </a:ln>
                  <a:solidFill>
                    <a:srgbClr val="FFFFFF"/>
                  </a:solidFill>
                  <a:effectLst/>
                  <a:uLnTx/>
                  <a:uFillTx/>
                  <a:latin typeface="ＭＳ Ｐゴシック"/>
                  <a:ea typeface="游ゴシック" panose="020B0400000000000000" pitchFamily="50" charset="-128"/>
                  <a:cs typeface="ＭＳ Ｐゴシック"/>
                </a:rPr>
                <a:t>　</a:t>
              </a:r>
            </a:p>
          </p:txBody>
        </p:sp>
        <p:sp>
          <p:nvSpPr>
            <p:cNvPr id="66" name="object 2">
              <a:extLst>
                <a:ext uri="{FF2B5EF4-FFF2-40B4-BE49-F238E27FC236}">
                  <a16:creationId xmlns:a16="http://schemas.microsoft.com/office/drawing/2014/main" id="{27092B84-2068-74C9-8650-39F15F88373A}"/>
                </a:ext>
              </a:extLst>
            </p:cNvPr>
            <p:cNvSpPr txBox="1"/>
            <p:nvPr/>
          </p:nvSpPr>
          <p:spPr>
            <a:xfrm>
              <a:off x="716915" y="9272392"/>
              <a:ext cx="5424170" cy="290464"/>
            </a:xfrm>
            <a:prstGeom prst="rect">
              <a:avLst/>
            </a:prstGeom>
            <a:grpFill/>
          </p:spPr>
          <p:txBody>
            <a:bodyPr vert="horz" wrap="square" lIns="0" tIns="13335" rIns="0" bIns="0" rtlCol="0">
              <a:spAutoFit/>
            </a:bodyPr>
            <a:lstStyle/>
            <a:p>
              <a:pPr marL="2540" marR="0" lvl="0" indent="0" algn="ctr" defTabSz="914400" eaLnBrk="1" fontAlgn="auto" latinLnBrk="0" hangingPunct="1">
                <a:lnSpc>
                  <a:spcPct val="100000"/>
                </a:lnSpc>
                <a:spcBef>
                  <a:spcPts val="105"/>
                </a:spcBef>
                <a:spcAft>
                  <a:spcPts val="0"/>
                </a:spcAft>
                <a:buClrTx/>
                <a:buSzTx/>
                <a:buFontTx/>
                <a:buNone/>
                <a:tabLst/>
                <a:defRPr/>
              </a:pPr>
              <a:r>
                <a:rPr kumimoji="0" sz="1800" b="1" i="0" u="none" strike="noStrike" kern="0" cap="none" spc="-15" normalizeH="0" baseline="0" noProof="0" dirty="0">
                  <a:ln>
                    <a:noFill/>
                  </a:ln>
                  <a:solidFill>
                    <a:srgbClr val="FFFFFF"/>
                  </a:solidFill>
                  <a:effectLst/>
                  <a:uLnTx/>
                  <a:uFillTx/>
                  <a:latin typeface="Meiryo UI"/>
                  <a:cs typeface="Meiryo UI"/>
                </a:rPr>
                <a:t>主催： </a:t>
              </a:r>
              <a:r>
                <a:rPr kumimoji="0" lang="ja-JP" altLang="en-US" sz="1800" b="1" i="0" u="none" strike="noStrike" kern="0" cap="none" spc="-15" normalizeH="0" baseline="0" noProof="0" dirty="0">
                  <a:ln>
                    <a:noFill/>
                  </a:ln>
                  <a:solidFill>
                    <a:srgbClr val="FFFFFF"/>
                  </a:solidFill>
                  <a:effectLst/>
                  <a:uLnTx/>
                  <a:uFillTx/>
                  <a:latin typeface="Meiryo UI"/>
                  <a:ea typeface="游ゴシック" panose="020B0400000000000000" pitchFamily="50" charset="-128"/>
                  <a:cs typeface="Meiryo UI"/>
                </a:rPr>
                <a:t>いわて医師協同組合</a:t>
              </a:r>
              <a:endParaRPr kumimoji="0" sz="1800" b="0" i="0" u="none" strike="noStrike" kern="0" cap="none" spc="0" normalizeH="0" baseline="0" noProof="0" dirty="0">
                <a:ln>
                  <a:noFill/>
                </a:ln>
                <a:solidFill>
                  <a:prstClr val="black"/>
                </a:solidFill>
                <a:effectLst/>
                <a:uLnTx/>
                <a:uFillTx/>
                <a:latin typeface="Meiryo UI"/>
                <a:cs typeface="Meiryo UI"/>
              </a:endParaRPr>
            </a:p>
          </p:txBody>
        </p:sp>
      </p:grpSp>
      <p:grpSp>
        <p:nvGrpSpPr>
          <p:cNvPr id="69" name="グループ化 68">
            <a:extLst>
              <a:ext uri="{FF2B5EF4-FFF2-40B4-BE49-F238E27FC236}">
                <a16:creationId xmlns:a16="http://schemas.microsoft.com/office/drawing/2014/main" id="{87CEB902-9991-D5C9-95D5-135FEBD39102}"/>
              </a:ext>
            </a:extLst>
          </p:cNvPr>
          <p:cNvGrpSpPr/>
          <p:nvPr/>
        </p:nvGrpSpPr>
        <p:grpSpPr>
          <a:xfrm rot="257485">
            <a:off x="5361228" y="6621622"/>
            <a:ext cx="1121227" cy="994229"/>
            <a:chOff x="5037053" y="2677886"/>
            <a:chExt cx="1121227" cy="994229"/>
          </a:xfrm>
        </p:grpSpPr>
        <p:grpSp>
          <p:nvGrpSpPr>
            <p:cNvPr id="70" name="グループ化 69">
              <a:extLst>
                <a:ext uri="{FF2B5EF4-FFF2-40B4-BE49-F238E27FC236}">
                  <a16:creationId xmlns:a16="http://schemas.microsoft.com/office/drawing/2014/main" id="{6DAA88B4-ABB6-1F25-D07C-6777FA0DBD9F}"/>
                </a:ext>
              </a:extLst>
            </p:cNvPr>
            <p:cNvGrpSpPr/>
            <p:nvPr/>
          </p:nvGrpSpPr>
          <p:grpSpPr>
            <a:xfrm>
              <a:off x="5101772" y="2677886"/>
              <a:ext cx="994229" cy="994229"/>
              <a:chOff x="5101772" y="2677886"/>
              <a:chExt cx="994229" cy="994229"/>
            </a:xfrm>
          </p:grpSpPr>
          <p:sp>
            <p:nvSpPr>
              <p:cNvPr id="74" name="楕円 73">
                <a:extLst>
                  <a:ext uri="{FF2B5EF4-FFF2-40B4-BE49-F238E27FC236}">
                    <a16:creationId xmlns:a16="http://schemas.microsoft.com/office/drawing/2014/main" id="{FE784C0C-997F-8B59-A2F7-2738E24E291E}"/>
                  </a:ext>
                </a:extLst>
              </p:cNvPr>
              <p:cNvSpPr/>
              <p:nvPr/>
            </p:nvSpPr>
            <p:spPr>
              <a:xfrm>
                <a:off x="5101772" y="2677886"/>
                <a:ext cx="994229" cy="994229"/>
              </a:xfrm>
              <a:prstGeom prst="ellipse">
                <a:avLst/>
              </a:prstGeom>
              <a:solidFill>
                <a:srgbClr val="C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w="0"/>
                  <a:solidFill>
                    <a:srgbClr val="4472C4"/>
                  </a:solidFill>
                  <a:effectLst>
                    <a:outerShdw blurRad="38100" dist="25400" dir="5400000" algn="ctr" rotWithShape="0">
                      <a:srgbClr val="6E747A">
                        <a:alpha val="43000"/>
                      </a:srgbClr>
                    </a:outerShdw>
                  </a:effectLst>
                  <a:uLnTx/>
                  <a:uFillTx/>
                  <a:latin typeface="Calibri" panose="020F0502020204030204"/>
                  <a:ea typeface="游ゴシック" panose="020B0400000000000000" pitchFamily="50" charset="-128"/>
                  <a:cs typeface="+mn-cs"/>
                </a:endParaRPr>
              </a:p>
            </p:txBody>
          </p:sp>
          <p:sp>
            <p:nvSpPr>
              <p:cNvPr id="75" name="楕円 74">
                <a:extLst>
                  <a:ext uri="{FF2B5EF4-FFF2-40B4-BE49-F238E27FC236}">
                    <a16:creationId xmlns:a16="http://schemas.microsoft.com/office/drawing/2014/main" id="{F516AC32-AC9B-EBD2-7E49-6728BB9BFE79}"/>
                  </a:ext>
                </a:extLst>
              </p:cNvPr>
              <p:cNvSpPr/>
              <p:nvPr/>
            </p:nvSpPr>
            <p:spPr>
              <a:xfrm>
                <a:off x="5146968" y="2724302"/>
                <a:ext cx="901395" cy="901395"/>
              </a:xfrm>
              <a:prstGeom prst="ellipse">
                <a:avLst/>
              </a:prstGeom>
              <a:noFill/>
              <a:ln w="12700" cap="flat" cmpd="sng" algn="ctr">
                <a:solidFill>
                  <a:sysClr val="window" lastClr="FFFFF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w="0"/>
                  <a:solidFill>
                    <a:srgbClr val="4472C4"/>
                  </a:solidFill>
                  <a:effectLst>
                    <a:outerShdw blurRad="38100" dist="25400" dir="5400000" algn="ctr" rotWithShape="0">
                      <a:srgbClr val="6E747A">
                        <a:alpha val="43000"/>
                      </a:srgbClr>
                    </a:outerShdw>
                  </a:effectLst>
                  <a:uLnTx/>
                  <a:uFillTx/>
                  <a:latin typeface="Calibri" panose="020F0502020204030204"/>
                  <a:ea typeface="游ゴシック" panose="020B0400000000000000" pitchFamily="50" charset="-128"/>
                  <a:cs typeface="+mn-cs"/>
                </a:endParaRPr>
              </a:p>
            </p:txBody>
          </p:sp>
        </p:grpSp>
        <p:grpSp>
          <p:nvGrpSpPr>
            <p:cNvPr id="71" name="グループ化 70">
              <a:extLst>
                <a:ext uri="{FF2B5EF4-FFF2-40B4-BE49-F238E27FC236}">
                  <a16:creationId xmlns:a16="http://schemas.microsoft.com/office/drawing/2014/main" id="{72CBDFCF-CA09-B413-AB00-843E6F243CB6}"/>
                </a:ext>
              </a:extLst>
            </p:cNvPr>
            <p:cNvGrpSpPr/>
            <p:nvPr/>
          </p:nvGrpSpPr>
          <p:grpSpPr>
            <a:xfrm>
              <a:off x="5037053" y="2851245"/>
              <a:ext cx="1121227" cy="722769"/>
              <a:chOff x="6763557" y="1816206"/>
              <a:chExt cx="1121227" cy="722769"/>
            </a:xfrm>
          </p:grpSpPr>
          <p:sp>
            <p:nvSpPr>
              <p:cNvPr id="72" name="テキスト ボックス 71">
                <a:extLst>
                  <a:ext uri="{FF2B5EF4-FFF2-40B4-BE49-F238E27FC236}">
                    <a16:creationId xmlns:a16="http://schemas.microsoft.com/office/drawing/2014/main" id="{10949A16-DFAD-E355-52EB-DBCA52ECD267}"/>
                  </a:ext>
                </a:extLst>
              </p:cNvPr>
              <p:cNvSpPr txBox="1"/>
              <p:nvPr/>
            </p:nvSpPr>
            <p:spPr>
              <a:xfrm>
                <a:off x="6763557" y="1816206"/>
                <a:ext cx="1121227" cy="353943"/>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700" b="1" i="0" u="none" strike="noStrike" kern="0" cap="none" spc="0" normalizeH="0" baseline="0" noProof="0" dirty="0">
                    <a:ln>
                      <a:noFill/>
                    </a:ln>
                    <a:solidFill>
                      <a:prstClr val="white"/>
                    </a:solidFill>
                    <a:effectLst/>
                    <a:uLnTx/>
                    <a:uFillTx/>
                    <a:latin typeface="游明朝" panose="02020400000000000000" pitchFamily="18" charset="-128"/>
                    <a:ea typeface="游明朝" panose="02020400000000000000" pitchFamily="18" charset="-128"/>
                  </a:rPr>
                  <a:t>参加費</a:t>
                </a:r>
              </a:p>
            </p:txBody>
          </p:sp>
          <p:sp>
            <p:nvSpPr>
              <p:cNvPr id="73" name="テキスト ボックス 72">
                <a:extLst>
                  <a:ext uri="{FF2B5EF4-FFF2-40B4-BE49-F238E27FC236}">
                    <a16:creationId xmlns:a16="http://schemas.microsoft.com/office/drawing/2014/main" id="{AF22AC92-D29F-5B22-0AD6-0B2D75A16A13}"/>
                  </a:ext>
                </a:extLst>
              </p:cNvPr>
              <p:cNvSpPr txBox="1"/>
              <p:nvPr/>
            </p:nvSpPr>
            <p:spPr>
              <a:xfrm>
                <a:off x="6857999" y="2077310"/>
                <a:ext cx="932345" cy="461665"/>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300" b="1" i="0" u="none" strike="noStrike" kern="0" cap="none" spc="200" normalizeH="0" baseline="0" noProof="0" dirty="0">
                    <a:ln>
                      <a:noFill/>
                    </a:ln>
                    <a:solidFill>
                      <a:prstClr val="white"/>
                    </a:solidFill>
                    <a:effectLst/>
                    <a:uLnTx/>
                    <a:uFillTx/>
                    <a:latin typeface="游明朝" panose="02020400000000000000" pitchFamily="18" charset="-128"/>
                    <a:ea typeface="游明朝" panose="02020400000000000000" pitchFamily="18" charset="-128"/>
                  </a:rPr>
                  <a:t>無料</a:t>
                </a:r>
              </a:p>
            </p:txBody>
          </p:sp>
        </p:grpSp>
      </p:gr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5583</TotalTime>
  <Words>544</Words>
  <Application>Microsoft Office PowerPoint</Application>
  <PresentationFormat>A4 210 x 297 mm</PresentationFormat>
  <Paragraphs>81</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vt:i4>
      </vt:variant>
    </vt:vector>
  </HeadingPairs>
  <TitlesOfParts>
    <vt:vector size="14" baseType="lpstr">
      <vt:lpstr>BIZ UDゴシック</vt:lpstr>
      <vt:lpstr>HGP創英角ｺﾞｼｯｸUB</vt:lpstr>
      <vt:lpstr>Meiryo UI</vt:lpstr>
      <vt:lpstr>ＭＳ Ｐゴシック</vt:lpstr>
      <vt:lpstr>Rounded M+ Ultra-Bold</vt:lpstr>
      <vt:lpstr>游ゴシック</vt:lpstr>
      <vt:lpstr>游明朝</vt:lpstr>
      <vt:lpstr>Arial</vt:lpstr>
      <vt:lpstr>Calibri</vt:lpstr>
      <vt:lpstr>Calibri Light</vt:lpstr>
      <vt:lpstr>Office テーマ</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RML若本</dc:creator>
  <cp:lastModifiedBy>鈴木　敬</cp:lastModifiedBy>
  <cp:revision>170</cp:revision>
  <cp:lastPrinted>2024-09-27T06:37:30Z</cp:lastPrinted>
  <dcterms:created xsi:type="dcterms:W3CDTF">2021-04-07T09:10:04Z</dcterms:created>
  <dcterms:modified xsi:type="dcterms:W3CDTF">2024-10-02T04:04:58Z</dcterms:modified>
</cp:coreProperties>
</file>