
<file path=[Content_Types].xml><?xml version="1.0" encoding="utf-8"?>
<Types xmlns="http://schemas.openxmlformats.org/package/2006/content-types">
  <Default Extension="emf" ContentType="image/x-emf"/>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2"/>
    <p:sldId id="257" r:id="rId3"/>
  </p:sldIdLst>
  <p:sldSz cx="6858000" cy="9906000" type="A4"/>
  <p:notesSz cx="6735763" cy="9866313"/>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2674"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B587ADDE-F125-47F7-85C9-48CEF0E54FC1}" type="datetimeFigureOut">
              <a:rPr kumimoji="1" lang="ja-JP" altLang="en-US" smtClean="0"/>
              <a:t>2025/4/4</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65EDCBE2-0ADF-4616-ACF8-40E522177AA4}" type="slidenum">
              <a:rPr kumimoji="1" lang="ja-JP" altLang="en-US" smtClean="0"/>
              <a:t>‹#›</a:t>
            </a:fld>
            <a:endParaRPr kumimoji="1" lang="ja-JP" altLang="en-US"/>
          </a:p>
        </p:txBody>
      </p:sp>
    </p:spTree>
    <p:extLst>
      <p:ext uri="{BB962C8B-B14F-4D97-AF65-F5344CB8AC3E}">
        <p14:creationId xmlns:p14="http://schemas.microsoft.com/office/powerpoint/2010/main" val="18579640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5EDCBE2-0ADF-4616-ACF8-40E522177AA4}" type="slidenum">
              <a:rPr kumimoji="1" lang="ja-JP" altLang="en-US" smtClean="0"/>
              <a:t>1</a:t>
            </a:fld>
            <a:endParaRPr kumimoji="1" lang="ja-JP" altLang="en-US"/>
          </a:p>
        </p:txBody>
      </p:sp>
    </p:spTree>
    <p:extLst>
      <p:ext uri="{BB962C8B-B14F-4D97-AF65-F5344CB8AC3E}">
        <p14:creationId xmlns:p14="http://schemas.microsoft.com/office/powerpoint/2010/main" val="1491761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14350" y="3070860"/>
            <a:ext cx="5829300" cy="2080259"/>
          </a:xfrm>
          <a:prstGeom prst="rect">
            <a:avLst/>
          </a:prstGeom>
        </p:spPr>
        <p:txBody>
          <a:bodyPr wrap="square" lIns="0" tIns="0" rIns="0" bIns="0">
            <a:spAutoFit/>
          </a:bodyPr>
          <a:lstStyle>
            <a:lvl1pPr>
              <a:defRPr sz="2000" b="1" i="0">
                <a:solidFill>
                  <a:srgbClr val="C00000"/>
                </a:solidFill>
                <a:latin typeface="Meiryo UI"/>
                <a:cs typeface="Meiryo UI"/>
              </a:defRPr>
            </a:lvl1pPr>
          </a:lstStyle>
          <a:p>
            <a:endParaRPr/>
          </a:p>
        </p:txBody>
      </p:sp>
      <p:sp>
        <p:nvSpPr>
          <p:cNvPr id="3" name="Holder 3"/>
          <p:cNvSpPr>
            <a:spLocks noGrp="1"/>
          </p:cNvSpPr>
          <p:nvPr>
            <p:ph type="subTitle" idx="4"/>
          </p:nvPr>
        </p:nvSpPr>
        <p:spPr>
          <a:xfrm>
            <a:off x="1028700" y="5547360"/>
            <a:ext cx="4800600" cy="2476500"/>
          </a:xfrm>
          <a:prstGeom prst="rect">
            <a:avLst/>
          </a:prstGeom>
        </p:spPr>
        <p:txBody>
          <a:bodyPr wrap="square" lIns="0" tIns="0" rIns="0" bIns="0">
            <a:spAutoFit/>
          </a:bodyPr>
          <a:lstStyle>
            <a:lvl1pPr>
              <a:defRPr sz="1400" b="1" i="0">
                <a:solidFill>
                  <a:srgbClr val="385622"/>
                </a:solidFill>
                <a:latin typeface="Meiryo UI"/>
                <a:cs typeface="Meiryo U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4/4/2025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7598664"/>
            <a:ext cx="6857999" cy="2157984"/>
          </a:xfrm>
          <a:prstGeom prst="rect">
            <a:avLst/>
          </a:prstGeom>
        </p:spPr>
      </p:pic>
      <p:pic>
        <p:nvPicPr>
          <p:cNvPr id="17" name="bg object 17"/>
          <p:cNvPicPr/>
          <p:nvPr/>
        </p:nvPicPr>
        <p:blipFill>
          <a:blip r:embed="rId3" cstate="print"/>
          <a:stretch>
            <a:fillRect/>
          </a:stretch>
        </p:blipFill>
        <p:spPr>
          <a:xfrm>
            <a:off x="0" y="35051"/>
            <a:ext cx="6857999" cy="2345436"/>
          </a:xfrm>
          <a:prstGeom prst="rect">
            <a:avLst/>
          </a:prstGeom>
        </p:spPr>
      </p:pic>
      <p:sp>
        <p:nvSpPr>
          <p:cNvPr id="18" name="bg object 18"/>
          <p:cNvSpPr/>
          <p:nvPr/>
        </p:nvSpPr>
        <p:spPr>
          <a:xfrm>
            <a:off x="15240" y="9268968"/>
            <a:ext cx="6842759" cy="576580"/>
          </a:xfrm>
          <a:custGeom>
            <a:avLst/>
            <a:gdLst/>
            <a:ahLst/>
            <a:cxnLst/>
            <a:rect l="l" t="t" r="r" b="b"/>
            <a:pathLst>
              <a:path w="6842759" h="576579">
                <a:moveTo>
                  <a:pt x="0" y="576071"/>
                </a:moveTo>
                <a:lnTo>
                  <a:pt x="6842759" y="576071"/>
                </a:lnTo>
                <a:lnTo>
                  <a:pt x="6842759" y="0"/>
                </a:lnTo>
                <a:lnTo>
                  <a:pt x="0" y="0"/>
                </a:lnTo>
                <a:lnTo>
                  <a:pt x="0" y="576071"/>
                </a:lnTo>
                <a:close/>
              </a:path>
            </a:pathLst>
          </a:custGeom>
          <a:solidFill>
            <a:srgbClr val="212A35"/>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000" b="1" i="0">
                <a:solidFill>
                  <a:srgbClr val="C00000"/>
                </a:solidFill>
                <a:latin typeface="Meiryo UI"/>
                <a:cs typeface="Meiryo UI"/>
              </a:defRPr>
            </a:lvl1pPr>
          </a:lstStyle>
          <a:p>
            <a:endParaRPr/>
          </a:p>
        </p:txBody>
      </p:sp>
      <p:sp>
        <p:nvSpPr>
          <p:cNvPr id="3" name="Holder 3"/>
          <p:cNvSpPr>
            <a:spLocks noGrp="1"/>
          </p:cNvSpPr>
          <p:nvPr>
            <p:ph type="body" idx="1"/>
          </p:nvPr>
        </p:nvSpPr>
        <p:spPr/>
        <p:txBody>
          <a:bodyPr lIns="0" tIns="0" rIns="0" bIns="0"/>
          <a:lstStyle>
            <a:lvl1pPr>
              <a:defRPr sz="1400" b="1" i="0">
                <a:solidFill>
                  <a:srgbClr val="385622"/>
                </a:solidFill>
                <a:latin typeface="Meiryo UI"/>
                <a:cs typeface="Meiryo U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4/4/2025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C00000"/>
                </a:solidFill>
                <a:latin typeface="Meiryo UI"/>
                <a:cs typeface="Meiryo UI"/>
              </a:defRPr>
            </a:lvl1pPr>
          </a:lstStyle>
          <a:p>
            <a:endParaRPr/>
          </a:p>
        </p:txBody>
      </p:sp>
      <p:sp>
        <p:nvSpPr>
          <p:cNvPr id="3" name="Holder 3"/>
          <p:cNvSpPr>
            <a:spLocks noGrp="1"/>
          </p:cNvSpPr>
          <p:nvPr>
            <p:ph sz="half" idx="2"/>
          </p:nvPr>
        </p:nvSpPr>
        <p:spPr>
          <a:xfrm>
            <a:off x="342900" y="2278380"/>
            <a:ext cx="2983230" cy="653796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531870" y="2278380"/>
            <a:ext cx="2983230" cy="653796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4/4/2025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C00000"/>
                </a:solidFill>
                <a:latin typeface="Meiryo UI"/>
                <a:cs typeface="Meiryo U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4/4/2025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99060"/>
            <a:ext cx="6844665" cy="394970"/>
          </a:xfrm>
          <a:custGeom>
            <a:avLst/>
            <a:gdLst/>
            <a:ahLst/>
            <a:cxnLst/>
            <a:rect l="l" t="t" r="r" b="b"/>
            <a:pathLst>
              <a:path w="6844665" h="394970">
                <a:moveTo>
                  <a:pt x="6844283" y="0"/>
                </a:moveTo>
                <a:lnTo>
                  <a:pt x="0" y="0"/>
                </a:lnTo>
                <a:lnTo>
                  <a:pt x="0" y="394716"/>
                </a:lnTo>
                <a:lnTo>
                  <a:pt x="6844283" y="394716"/>
                </a:lnTo>
                <a:lnTo>
                  <a:pt x="6844283" y="0"/>
                </a:lnTo>
                <a:close/>
              </a:path>
            </a:pathLst>
          </a:custGeom>
          <a:solidFill>
            <a:srgbClr val="212A35"/>
          </a:solidFill>
        </p:spPr>
        <p:txBody>
          <a:bodyPr wrap="square" lIns="0" tIns="0" rIns="0" bIns="0" rtlCol="0"/>
          <a:lstStyle/>
          <a:p>
            <a:endParaRPr/>
          </a:p>
        </p:txBody>
      </p:sp>
      <p:sp>
        <p:nvSpPr>
          <p:cNvPr id="17" name="bg object 17"/>
          <p:cNvSpPr/>
          <p:nvPr/>
        </p:nvSpPr>
        <p:spPr>
          <a:xfrm>
            <a:off x="0" y="99060"/>
            <a:ext cx="6844665" cy="394970"/>
          </a:xfrm>
          <a:custGeom>
            <a:avLst/>
            <a:gdLst/>
            <a:ahLst/>
            <a:cxnLst/>
            <a:rect l="l" t="t" r="r" b="b"/>
            <a:pathLst>
              <a:path w="6844665" h="394970">
                <a:moveTo>
                  <a:pt x="0" y="394716"/>
                </a:moveTo>
                <a:lnTo>
                  <a:pt x="6844283" y="394716"/>
                </a:lnTo>
                <a:lnTo>
                  <a:pt x="6844283" y="0"/>
                </a:lnTo>
                <a:lnTo>
                  <a:pt x="0" y="0"/>
                </a:lnTo>
                <a:lnTo>
                  <a:pt x="0" y="394716"/>
                </a:lnTo>
                <a:close/>
              </a:path>
            </a:pathLst>
          </a:custGeom>
          <a:ln w="12700">
            <a:solidFill>
              <a:srgbClr val="000000"/>
            </a:solidFill>
          </a:ln>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4/4/2025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75666" y="1014222"/>
            <a:ext cx="5560060" cy="330834"/>
          </a:xfrm>
          <a:prstGeom prst="rect">
            <a:avLst/>
          </a:prstGeom>
        </p:spPr>
        <p:txBody>
          <a:bodyPr wrap="square" lIns="0" tIns="0" rIns="0" bIns="0">
            <a:spAutoFit/>
          </a:bodyPr>
          <a:lstStyle>
            <a:lvl1pPr>
              <a:defRPr sz="2000" b="1" i="0">
                <a:solidFill>
                  <a:srgbClr val="C00000"/>
                </a:solidFill>
                <a:latin typeface="Meiryo UI"/>
                <a:cs typeface="Meiryo UI"/>
              </a:defRPr>
            </a:lvl1pPr>
          </a:lstStyle>
          <a:p>
            <a:endParaRPr/>
          </a:p>
        </p:txBody>
      </p:sp>
      <p:sp>
        <p:nvSpPr>
          <p:cNvPr id="3" name="Holder 3"/>
          <p:cNvSpPr>
            <a:spLocks noGrp="1"/>
          </p:cNvSpPr>
          <p:nvPr>
            <p:ph type="body" idx="1"/>
          </p:nvPr>
        </p:nvSpPr>
        <p:spPr>
          <a:xfrm>
            <a:off x="166522" y="2542412"/>
            <a:ext cx="6217285" cy="4160520"/>
          </a:xfrm>
          <a:prstGeom prst="rect">
            <a:avLst/>
          </a:prstGeom>
        </p:spPr>
        <p:txBody>
          <a:bodyPr wrap="square" lIns="0" tIns="0" rIns="0" bIns="0">
            <a:spAutoFit/>
          </a:bodyPr>
          <a:lstStyle>
            <a:lvl1pPr>
              <a:defRPr sz="1400" b="1" i="0">
                <a:solidFill>
                  <a:srgbClr val="385622"/>
                </a:solidFill>
                <a:latin typeface="Meiryo UI"/>
                <a:cs typeface="Meiryo UI"/>
              </a:defRPr>
            </a:lvl1pPr>
          </a:lstStyle>
          <a:p>
            <a:endParaRPr/>
          </a:p>
        </p:txBody>
      </p:sp>
      <p:sp>
        <p:nvSpPr>
          <p:cNvPr id="4" name="Holder 4"/>
          <p:cNvSpPr>
            <a:spLocks noGrp="1"/>
          </p:cNvSpPr>
          <p:nvPr>
            <p:ph type="ftr" sz="quarter" idx="5"/>
          </p:nvPr>
        </p:nvSpPr>
        <p:spPr>
          <a:xfrm>
            <a:off x="2331720" y="9212580"/>
            <a:ext cx="2194560" cy="4953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42900" y="9212580"/>
            <a:ext cx="1577340" cy="4953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4/4/2025</a:t>
            </a:fld>
            <a:endParaRPr lang="en-US"/>
          </a:p>
        </p:txBody>
      </p:sp>
      <p:sp>
        <p:nvSpPr>
          <p:cNvPr id="6" name="Holder 6"/>
          <p:cNvSpPr>
            <a:spLocks noGrp="1"/>
          </p:cNvSpPr>
          <p:nvPr>
            <p:ph type="sldNum" sz="quarter" idx="7"/>
          </p:nvPr>
        </p:nvSpPr>
        <p:spPr>
          <a:xfrm>
            <a:off x="4937760" y="9212580"/>
            <a:ext cx="1577340" cy="4953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jpg"/></Relationships>
</file>

<file path=ppt/slides/_rels/slide2.xml.rels><?xml version="1.0" encoding="UTF-8" standalone="yes"?>
<Relationships xmlns="http://schemas.openxmlformats.org/package/2006/relationships"><Relationship Id="rId3" Type="http://schemas.openxmlformats.org/officeDocument/2006/relationships/hyperlink" Target="mailto:no-reply@zoom.us" TargetMode="External"/><Relationship Id="rId2" Type="http://schemas.openxmlformats.org/officeDocument/2006/relationships/image" Target="../media/image10.jpg"/><Relationship Id="rId1" Type="http://schemas.openxmlformats.org/officeDocument/2006/relationships/slideLayout" Target="../slideLayouts/slideLayout5.xml"/><Relationship Id="rId5" Type="http://schemas.openxmlformats.org/officeDocument/2006/relationships/image" Target="../media/image12.png"/><Relationship Id="rId4"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433525" y="7240647"/>
            <a:ext cx="5531091" cy="1172116"/>
          </a:xfrm>
          <a:prstGeom prst="rect">
            <a:avLst/>
          </a:prstGeom>
        </p:spPr>
        <p:txBody>
          <a:bodyPr vert="horz" wrap="square" lIns="0" tIns="12700" rIns="0" bIns="0" rtlCol="0">
            <a:spAutoFit/>
          </a:bodyPr>
          <a:lstStyle/>
          <a:p>
            <a:pPr marL="12700">
              <a:lnSpc>
                <a:spcPct val="100000"/>
              </a:lnSpc>
              <a:spcBef>
                <a:spcPts val="100"/>
              </a:spcBef>
            </a:pPr>
            <a:r>
              <a:rPr b="1" spc="-10" dirty="0">
                <a:latin typeface="Meiryo UI"/>
                <a:cs typeface="Meiryo UI"/>
              </a:rPr>
              <a:t>202</a:t>
            </a:r>
            <a:r>
              <a:rPr lang="en-US" altLang="ja-JP" b="1" spc="-10" dirty="0">
                <a:latin typeface="Meiryo UI"/>
                <a:cs typeface="Meiryo UI"/>
              </a:rPr>
              <a:t>5</a:t>
            </a:r>
            <a:r>
              <a:rPr b="1" dirty="0">
                <a:solidFill>
                  <a:schemeClr val="tx1"/>
                </a:solidFill>
                <a:latin typeface="Meiryo UI"/>
                <a:cs typeface="Meiryo UI"/>
              </a:rPr>
              <a:t>年</a:t>
            </a:r>
            <a:r>
              <a:rPr lang="en-US" altLang="ja-JP" b="1" dirty="0">
                <a:solidFill>
                  <a:schemeClr val="tx1"/>
                </a:solidFill>
                <a:latin typeface="Meiryo UI"/>
                <a:cs typeface="Meiryo UI"/>
              </a:rPr>
              <a:t>7</a:t>
            </a:r>
            <a:r>
              <a:rPr b="1" dirty="0">
                <a:solidFill>
                  <a:schemeClr val="tx1"/>
                </a:solidFill>
                <a:latin typeface="Meiryo UI"/>
                <a:cs typeface="Meiryo UI"/>
              </a:rPr>
              <a:t>月</a:t>
            </a:r>
            <a:r>
              <a:rPr lang="en-US" altLang="ja-JP" b="1" dirty="0">
                <a:solidFill>
                  <a:schemeClr val="tx1"/>
                </a:solidFill>
                <a:latin typeface="Meiryo UI"/>
                <a:cs typeface="Meiryo UI"/>
              </a:rPr>
              <a:t>19</a:t>
            </a:r>
            <a:r>
              <a:rPr b="1" spc="-10" dirty="0">
                <a:solidFill>
                  <a:schemeClr val="tx1"/>
                </a:solidFill>
                <a:latin typeface="Meiryo UI"/>
                <a:cs typeface="Meiryo UI"/>
              </a:rPr>
              <a:t>日</a:t>
            </a:r>
            <a:r>
              <a:rPr lang="ja-JP" altLang="en-US" b="1" spc="-10" dirty="0">
                <a:solidFill>
                  <a:schemeClr val="tx1"/>
                </a:solidFill>
                <a:latin typeface="Meiryo UI"/>
                <a:cs typeface="Meiryo UI"/>
              </a:rPr>
              <a:t>（土）</a:t>
            </a:r>
            <a:r>
              <a:rPr lang="en-US" altLang="ja-JP" b="1" spc="-10" dirty="0">
                <a:solidFill>
                  <a:schemeClr val="tx1"/>
                </a:solidFill>
                <a:latin typeface="Meiryo UI"/>
                <a:cs typeface="Meiryo UI"/>
              </a:rPr>
              <a:t>15</a:t>
            </a:r>
            <a:r>
              <a:rPr b="1" spc="-10" dirty="0">
                <a:solidFill>
                  <a:schemeClr val="tx1"/>
                </a:solidFill>
                <a:latin typeface="Meiryo UI"/>
                <a:cs typeface="Meiryo UI"/>
              </a:rPr>
              <a:t>:</a:t>
            </a:r>
            <a:r>
              <a:rPr lang="en-US" altLang="ja-JP" b="1" spc="-10" dirty="0">
                <a:solidFill>
                  <a:schemeClr val="tx1"/>
                </a:solidFill>
                <a:latin typeface="Meiryo UI"/>
                <a:cs typeface="Meiryo UI"/>
              </a:rPr>
              <a:t>00</a:t>
            </a:r>
            <a:r>
              <a:rPr b="1" spc="-10" dirty="0">
                <a:solidFill>
                  <a:schemeClr val="tx1"/>
                </a:solidFill>
                <a:latin typeface="Meiryo UI"/>
                <a:cs typeface="Meiryo UI"/>
              </a:rPr>
              <a:t>～</a:t>
            </a:r>
            <a:r>
              <a:rPr lang="en-US" altLang="ja-JP" b="1" spc="-10" dirty="0">
                <a:solidFill>
                  <a:schemeClr val="tx1"/>
                </a:solidFill>
                <a:latin typeface="Meiryo UI"/>
                <a:cs typeface="Meiryo UI"/>
              </a:rPr>
              <a:t>16</a:t>
            </a:r>
            <a:r>
              <a:rPr b="1" spc="-10" dirty="0">
                <a:solidFill>
                  <a:schemeClr val="tx1"/>
                </a:solidFill>
                <a:latin typeface="Meiryo UI"/>
                <a:cs typeface="Meiryo UI"/>
              </a:rPr>
              <a:t>:</a:t>
            </a:r>
            <a:r>
              <a:rPr lang="en-US" altLang="ja-JP" b="1" spc="-10" dirty="0">
                <a:solidFill>
                  <a:schemeClr val="tx1"/>
                </a:solidFill>
                <a:latin typeface="Meiryo UI"/>
                <a:cs typeface="Meiryo UI"/>
              </a:rPr>
              <a:t>30</a:t>
            </a:r>
            <a:r>
              <a:rPr lang="ja-JP" altLang="en-US" sz="1100" b="1" spc="-10" dirty="0">
                <a:solidFill>
                  <a:schemeClr val="tx1"/>
                </a:solidFill>
                <a:latin typeface="Meiryo UI"/>
                <a:cs typeface="Meiryo UI"/>
              </a:rPr>
              <a:t>（</a:t>
            </a:r>
            <a:r>
              <a:rPr lang="en-US" altLang="ja-JP" sz="1100" b="1" spc="-10" dirty="0">
                <a:solidFill>
                  <a:schemeClr val="tx1"/>
                </a:solidFill>
                <a:latin typeface="Meiryo UI"/>
                <a:cs typeface="Meiryo UI"/>
              </a:rPr>
              <a:t>14</a:t>
            </a:r>
            <a:r>
              <a:rPr lang="ja-JP" altLang="en-US" sz="1100" b="1" spc="-10" dirty="0">
                <a:solidFill>
                  <a:schemeClr val="tx1"/>
                </a:solidFill>
                <a:latin typeface="Meiryo UI"/>
                <a:cs typeface="Meiryo UI"/>
              </a:rPr>
              <a:t>：</a:t>
            </a:r>
            <a:r>
              <a:rPr lang="en-US" altLang="ja-JP" sz="1100" b="1" spc="-10" dirty="0">
                <a:solidFill>
                  <a:schemeClr val="tx1"/>
                </a:solidFill>
                <a:latin typeface="Meiryo UI"/>
                <a:cs typeface="Meiryo UI"/>
              </a:rPr>
              <a:t>30</a:t>
            </a:r>
            <a:r>
              <a:rPr lang="ja-JP" altLang="en-US" sz="1100" b="1" spc="-10" dirty="0">
                <a:solidFill>
                  <a:schemeClr val="tx1"/>
                </a:solidFill>
                <a:latin typeface="Meiryo UI"/>
                <a:cs typeface="Meiryo UI"/>
              </a:rPr>
              <a:t>開場）</a:t>
            </a:r>
            <a:endParaRPr lang="en-US" altLang="ja-JP" sz="1100" spc="-10" dirty="0">
              <a:solidFill>
                <a:schemeClr val="tx1"/>
              </a:solidFill>
              <a:latin typeface="Meiryo UI"/>
              <a:cs typeface="Meiryo UI"/>
            </a:endParaRPr>
          </a:p>
          <a:p>
            <a:pPr marL="12700">
              <a:lnSpc>
                <a:spcPct val="100000"/>
              </a:lnSpc>
              <a:spcBef>
                <a:spcPts val="100"/>
              </a:spcBef>
            </a:pPr>
            <a:r>
              <a:rPr sz="1200" b="1" dirty="0">
                <a:latin typeface="Meiryo UI"/>
                <a:cs typeface="Meiryo UI"/>
              </a:rPr>
              <a:t>（</a:t>
            </a:r>
            <a:r>
              <a:rPr lang="ja-JP" altLang="en-US" sz="1200" b="1" dirty="0">
                <a:latin typeface="Meiryo UI"/>
                <a:cs typeface="Meiryo UI"/>
              </a:rPr>
              <a:t>申込</a:t>
            </a:r>
            <a:r>
              <a:rPr sz="1200" b="1" dirty="0">
                <a:latin typeface="Meiryo UI"/>
                <a:cs typeface="Meiryo UI"/>
              </a:rPr>
              <a:t>締切</a:t>
            </a:r>
            <a:r>
              <a:rPr sz="1200" b="1" spc="-10" dirty="0">
                <a:latin typeface="Meiryo UI"/>
                <a:cs typeface="Meiryo UI"/>
              </a:rPr>
              <a:t>：202</a:t>
            </a:r>
            <a:r>
              <a:rPr lang="en-US" altLang="ja-JP" sz="1200" b="1" spc="-10" dirty="0">
                <a:latin typeface="Meiryo UI"/>
                <a:cs typeface="Meiryo UI"/>
              </a:rPr>
              <a:t>5</a:t>
            </a:r>
            <a:r>
              <a:rPr sz="1200" b="1" dirty="0">
                <a:latin typeface="Meiryo UI"/>
                <a:cs typeface="Meiryo UI"/>
              </a:rPr>
              <a:t>年</a:t>
            </a:r>
            <a:r>
              <a:rPr lang="en-US" altLang="ja-JP" sz="1200" b="1" dirty="0">
                <a:latin typeface="Meiryo UI"/>
                <a:cs typeface="Meiryo UI"/>
              </a:rPr>
              <a:t>7</a:t>
            </a:r>
            <a:r>
              <a:rPr sz="1200" b="1" dirty="0">
                <a:latin typeface="Meiryo UI"/>
                <a:cs typeface="Meiryo UI"/>
              </a:rPr>
              <a:t>月</a:t>
            </a:r>
            <a:r>
              <a:rPr lang="en-US" altLang="ja-JP" sz="1200" b="1" dirty="0">
                <a:latin typeface="Meiryo UI"/>
                <a:cs typeface="Meiryo UI"/>
              </a:rPr>
              <a:t>16</a:t>
            </a:r>
            <a:r>
              <a:rPr sz="1200" b="1" dirty="0">
                <a:latin typeface="Meiryo UI"/>
                <a:cs typeface="Meiryo UI"/>
              </a:rPr>
              <a:t>日</a:t>
            </a:r>
            <a:r>
              <a:rPr sz="1200" b="1" spc="-50" dirty="0">
                <a:latin typeface="Meiryo UI"/>
                <a:cs typeface="Meiryo UI"/>
              </a:rPr>
              <a:t>）</a:t>
            </a:r>
            <a:endParaRPr sz="1200" dirty="0">
              <a:latin typeface="Meiryo UI"/>
              <a:cs typeface="Meiryo UI"/>
            </a:endParaRPr>
          </a:p>
          <a:p>
            <a:pPr marL="40640" marR="312420">
              <a:lnSpc>
                <a:spcPct val="100000"/>
              </a:lnSpc>
              <a:spcBef>
                <a:spcPts val="1510"/>
              </a:spcBef>
            </a:pPr>
            <a:r>
              <a:rPr lang="ja-JP" altLang="en-US" sz="1600" b="1" kern="100" dirty="0">
                <a:latin typeface="Meiryo UI"/>
                <a:cs typeface="Meiryo UI"/>
              </a:rPr>
              <a:t>会 場：岩手県医師会館３階　視聴覚室     　　　　　　 </a:t>
            </a:r>
            <a:r>
              <a:rPr lang="en-US" altLang="ja-JP" sz="1600" b="1" kern="100" dirty="0">
                <a:latin typeface="Meiryo UI"/>
                <a:cs typeface="Meiryo UI"/>
              </a:rPr>
              <a:t>web</a:t>
            </a:r>
            <a:r>
              <a:rPr lang="ja-JP" altLang="en-US" sz="1600" b="1" kern="100" dirty="0">
                <a:latin typeface="Meiryo UI"/>
                <a:cs typeface="Meiryo UI"/>
              </a:rPr>
              <a:t>：</a:t>
            </a:r>
            <a:r>
              <a:rPr sz="1600" b="1" kern="100" dirty="0" err="1">
                <a:latin typeface="Meiryo UI"/>
                <a:cs typeface="Meiryo UI"/>
              </a:rPr>
              <a:t>パソコン</a:t>
            </a:r>
            <a:r>
              <a:rPr lang="ja-JP" altLang="en-US" sz="1600" b="1" kern="100" dirty="0">
                <a:latin typeface="Meiryo UI"/>
                <a:cs typeface="Meiryo UI"/>
              </a:rPr>
              <a:t>・</a:t>
            </a:r>
            <a:r>
              <a:rPr sz="1600" b="1" kern="100" dirty="0" err="1">
                <a:latin typeface="Meiryo UI"/>
                <a:cs typeface="Meiryo UI"/>
              </a:rPr>
              <a:t>スマホ</a:t>
            </a:r>
            <a:r>
              <a:rPr lang="ja-JP" altLang="en-US" sz="1600" b="1" kern="100" dirty="0">
                <a:latin typeface="Meiryo UI"/>
                <a:cs typeface="Meiryo UI"/>
              </a:rPr>
              <a:t>・</a:t>
            </a:r>
            <a:r>
              <a:rPr sz="1600" b="1" kern="100" dirty="0" err="1">
                <a:latin typeface="Meiryo UI"/>
                <a:cs typeface="Meiryo UI"/>
              </a:rPr>
              <a:t>タブレ</a:t>
            </a:r>
            <a:r>
              <a:rPr sz="1600" b="1" spc="-15" dirty="0" err="1">
                <a:latin typeface="Meiryo UI"/>
                <a:cs typeface="Meiryo UI"/>
              </a:rPr>
              <a:t>ット</a:t>
            </a:r>
            <a:r>
              <a:rPr lang="ja-JP" altLang="en-US" sz="1600" b="1" spc="-15" dirty="0">
                <a:latin typeface="Meiryo UI"/>
                <a:cs typeface="Meiryo UI"/>
              </a:rPr>
              <a:t>より</a:t>
            </a:r>
            <a:endParaRPr sz="1600" dirty="0">
              <a:latin typeface="Meiryo UI"/>
              <a:cs typeface="Meiryo UI"/>
            </a:endParaRPr>
          </a:p>
        </p:txBody>
      </p:sp>
      <p:sp>
        <p:nvSpPr>
          <p:cNvPr id="4" name="object 4"/>
          <p:cNvSpPr txBox="1"/>
          <p:nvPr/>
        </p:nvSpPr>
        <p:spPr>
          <a:xfrm>
            <a:off x="1404950" y="8685518"/>
            <a:ext cx="5135245" cy="320601"/>
          </a:xfrm>
          <a:prstGeom prst="rect">
            <a:avLst/>
          </a:prstGeom>
        </p:spPr>
        <p:txBody>
          <a:bodyPr vert="horz" wrap="square" lIns="0" tIns="12700" rIns="0" bIns="0" rtlCol="0">
            <a:spAutoFit/>
          </a:bodyPr>
          <a:lstStyle/>
          <a:p>
            <a:pPr marL="38100">
              <a:lnSpc>
                <a:spcPct val="100000"/>
              </a:lnSpc>
              <a:spcBef>
                <a:spcPts val="100"/>
              </a:spcBef>
            </a:pPr>
            <a:r>
              <a:rPr sz="3000" b="1" baseline="-8333" dirty="0" err="1">
                <a:solidFill>
                  <a:srgbClr val="FF0000"/>
                </a:solidFill>
                <a:latin typeface="Meiryo UI"/>
                <a:cs typeface="Meiryo UI"/>
              </a:rPr>
              <a:t>無料</a:t>
            </a:r>
            <a:r>
              <a:rPr sz="1400" b="1" dirty="0" err="1">
                <a:latin typeface="Meiryo UI"/>
                <a:cs typeface="Meiryo UI"/>
              </a:rPr>
              <a:t>（</a:t>
            </a:r>
            <a:r>
              <a:rPr sz="1400" b="1" spc="-30" dirty="0" err="1">
                <a:latin typeface="Meiryo UI"/>
                <a:cs typeface="Meiryo UI"/>
              </a:rPr>
              <a:t>裏面の</a:t>
            </a:r>
            <a:r>
              <a:rPr lang="ja-JP" altLang="en-US" sz="1400" b="1" spc="-30" dirty="0">
                <a:latin typeface="Meiryo UI"/>
                <a:cs typeface="Meiryo UI"/>
              </a:rPr>
              <a:t>二次元バー</a:t>
            </a:r>
            <a:r>
              <a:rPr sz="1400" b="1" spc="-25" dirty="0" err="1">
                <a:latin typeface="Meiryo UI"/>
                <a:cs typeface="Meiryo UI"/>
              </a:rPr>
              <a:t>コードまたは</a:t>
            </a:r>
            <a:r>
              <a:rPr sz="1400" b="1" spc="-45" dirty="0" err="1">
                <a:latin typeface="Meiryo UI"/>
                <a:cs typeface="Meiryo UI"/>
              </a:rPr>
              <a:t>FAX</a:t>
            </a:r>
            <a:r>
              <a:rPr sz="1400" b="1" spc="-25" dirty="0" err="1">
                <a:latin typeface="Meiryo UI"/>
                <a:cs typeface="Meiryo UI"/>
              </a:rPr>
              <a:t>にてお申し込みください</a:t>
            </a:r>
            <a:r>
              <a:rPr sz="1400" b="1" spc="-50" dirty="0">
                <a:latin typeface="Meiryo UI"/>
                <a:cs typeface="Meiryo UI"/>
              </a:rPr>
              <a:t>）</a:t>
            </a:r>
            <a:endParaRPr sz="1400" dirty="0">
              <a:latin typeface="Meiryo UI"/>
              <a:cs typeface="Meiryo UI"/>
            </a:endParaRPr>
          </a:p>
        </p:txBody>
      </p:sp>
      <p:sp>
        <p:nvSpPr>
          <p:cNvPr id="5" name="object 5"/>
          <p:cNvSpPr/>
          <p:nvPr/>
        </p:nvSpPr>
        <p:spPr>
          <a:xfrm>
            <a:off x="328549" y="2454959"/>
            <a:ext cx="6128385" cy="2209564"/>
          </a:xfrm>
          <a:custGeom>
            <a:avLst/>
            <a:gdLst/>
            <a:ahLst/>
            <a:cxnLst/>
            <a:rect l="l" t="t" r="r" b="b"/>
            <a:pathLst>
              <a:path w="6128385" h="2301240">
                <a:moveTo>
                  <a:pt x="0" y="383540"/>
                </a:moveTo>
                <a:lnTo>
                  <a:pt x="2988" y="335427"/>
                </a:lnTo>
                <a:lnTo>
                  <a:pt x="11713" y="289098"/>
                </a:lnTo>
                <a:lnTo>
                  <a:pt x="25816" y="244912"/>
                </a:lnTo>
                <a:lnTo>
                  <a:pt x="44938" y="203230"/>
                </a:lnTo>
                <a:lnTo>
                  <a:pt x="68718" y="164409"/>
                </a:lnTo>
                <a:lnTo>
                  <a:pt x="96798" y="128810"/>
                </a:lnTo>
                <a:lnTo>
                  <a:pt x="128817" y="96792"/>
                </a:lnTo>
                <a:lnTo>
                  <a:pt x="164418" y="68714"/>
                </a:lnTo>
                <a:lnTo>
                  <a:pt x="203240" y="44935"/>
                </a:lnTo>
                <a:lnTo>
                  <a:pt x="244923" y="25815"/>
                </a:lnTo>
                <a:lnTo>
                  <a:pt x="289110" y="11712"/>
                </a:lnTo>
                <a:lnTo>
                  <a:pt x="335439" y="2988"/>
                </a:lnTo>
                <a:lnTo>
                  <a:pt x="383552" y="0"/>
                </a:lnTo>
                <a:lnTo>
                  <a:pt x="5744464" y="0"/>
                </a:lnTo>
                <a:lnTo>
                  <a:pt x="5792576" y="2988"/>
                </a:lnTo>
                <a:lnTo>
                  <a:pt x="5838905" y="11712"/>
                </a:lnTo>
                <a:lnTo>
                  <a:pt x="5883091" y="25815"/>
                </a:lnTo>
                <a:lnTo>
                  <a:pt x="5924773" y="44935"/>
                </a:lnTo>
                <a:lnTo>
                  <a:pt x="5963594" y="68714"/>
                </a:lnTo>
                <a:lnTo>
                  <a:pt x="5999193" y="96792"/>
                </a:lnTo>
                <a:lnTo>
                  <a:pt x="6031211" y="128810"/>
                </a:lnTo>
                <a:lnTo>
                  <a:pt x="6059289" y="164409"/>
                </a:lnTo>
                <a:lnTo>
                  <a:pt x="6083068" y="203230"/>
                </a:lnTo>
                <a:lnTo>
                  <a:pt x="6102188" y="244912"/>
                </a:lnTo>
                <a:lnTo>
                  <a:pt x="6116291" y="289098"/>
                </a:lnTo>
                <a:lnTo>
                  <a:pt x="6125015" y="335427"/>
                </a:lnTo>
                <a:lnTo>
                  <a:pt x="6128004" y="383540"/>
                </a:lnTo>
                <a:lnTo>
                  <a:pt x="6128004" y="1917700"/>
                </a:lnTo>
                <a:lnTo>
                  <a:pt x="6125015" y="1965812"/>
                </a:lnTo>
                <a:lnTo>
                  <a:pt x="6116291" y="2012141"/>
                </a:lnTo>
                <a:lnTo>
                  <a:pt x="6102188" y="2056327"/>
                </a:lnTo>
                <a:lnTo>
                  <a:pt x="6083068" y="2098009"/>
                </a:lnTo>
                <a:lnTo>
                  <a:pt x="6059289" y="2136830"/>
                </a:lnTo>
                <a:lnTo>
                  <a:pt x="6031211" y="2172429"/>
                </a:lnTo>
                <a:lnTo>
                  <a:pt x="5999193" y="2204447"/>
                </a:lnTo>
                <a:lnTo>
                  <a:pt x="5963594" y="2232525"/>
                </a:lnTo>
                <a:lnTo>
                  <a:pt x="5924773" y="2256304"/>
                </a:lnTo>
                <a:lnTo>
                  <a:pt x="5883091" y="2275424"/>
                </a:lnTo>
                <a:lnTo>
                  <a:pt x="5838905" y="2289527"/>
                </a:lnTo>
                <a:lnTo>
                  <a:pt x="5792576" y="2298251"/>
                </a:lnTo>
                <a:lnTo>
                  <a:pt x="5744464" y="2301240"/>
                </a:lnTo>
                <a:lnTo>
                  <a:pt x="383552" y="2301240"/>
                </a:lnTo>
                <a:lnTo>
                  <a:pt x="335439" y="2298251"/>
                </a:lnTo>
                <a:lnTo>
                  <a:pt x="289110" y="2289527"/>
                </a:lnTo>
                <a:lnTo>
                  <a:pt x="244923" y="2275424"/>
                </a:lnTo>
                <a:lnTo>
                  <a:pt x="203240" y="2256304"/>
                </a:lnTo>
                <a:lnTo>
                  <a:pt x="164418" y="2232525"/>
                </a:lnTo>
                <a:lnTo>
                  <a:pt x="128817" y="2204447"/>
                </a:lnTo>
                <a:lnTo>
                  <a:pt x="96798" y="2172429"/>
                </a:lnTo>
                <a:lnTo>
                  <a:pt x="68718" y="2136830"/>
                </a:lnTo>
                <a:lnTo>
                  <a:pt x="44938" y="2098009"/>
                </a:lnTo>
                <a:lnTo>
                  <a:pt x="25816" y="2056327"/>
                </a:lnTo>
                <a:lnTo>
                  <a:pt x="11713" y="2012141"/>
                </a:lnTo>
                <a:lnTo>
                  <a:pt x="2988" y="1965812"/>
                </a:lnTo>
                <a:lnTo>
                  <a:pt x="0" y="1917700"/>
                </a:lnTo>
                <a:lnTo>
                  <a:pt x="0" y="383540"/>
                </a:lnTo>
                <a:close/>
              </a:path>
            </a:pathLst>
          </a:custGeom>
          <a:ln w="19050">
            <a:solidFill>
              <a:srgbClr val="1F3863"/>
            </a:solidFill>
          </a:ln>
        </p:spPr>
        <p:txBody>
          <a:bodyPr wrap="square" lIns="0" tIns="0" rIns="0" bIns="0" rtlCol="0"/>
          <a:lstStyle/>
          <a:p>
            <a:endParaRPr/>
          </a:p>
        </p:txBody>
      </p:sp>
      <p:sp>
        <p:nvSpPr>
          <p:cNvPr id="6" name="object 6"/>
          <p:cNvSpPr txBox="1"/>
          <p:nvPr/>
        </p:nvSpPr>
        <p:spPr>
          <a:xfrm>
            <a:off x="122935" y="5080"/>
            <a:ext cx="3398520" cy="289823"/>
          </a:xfrm>
          <a:prstGeom prst="rect">
            <a:avLst/>
          </a:prstGeom>
        </p:spPr>
        <p:txBody>
          <a:bodyPr vert="horz" wrap="square" lIns="0" tIns="12700" rIns="0" bIns="0" rtlCol="0">
            <a:spAutoFit/>
          </a:bodyPr>
          <a:lstStyle/>
          <a:p>
            <a:pPr marL="12700">
              <a:lnSpc>
                <a:spcPct val="100000"/>
              </a:lnSpc>
              <a:spcBef>
                <a:spcPts val="100"/>
              </a:spcBef>
            </a:pPr>
            <a:r>
              <a:rPr lang="ja-JP" altLang="en-US" sz="1800" b="1" spc="-5" dirty="0">
                <a:latin typeface="Meiryo UI"/>
                <a:cs typeface="Meiryo UI"/>
              </a:rPr>
              <a:t>いわて医師協同組合員</a:t>
            </a:r>
            <a:r>
              <a:rPr sz="1800" b="1" spc="-5" dirty="0" err="1">
                <a:latin typeface="Meiryo UI"/>
                <a:cs typeface="Meiryo UI"/>
              </a:rPr>
              <a:t>の皆様へ</a:t>
            </a:r>
            <a:endParaRPr lang="ja-JP" altLang="en-US" sz="1800" b="1" spc="-5" dirty="0">
              <a:latin typeface="Meiryo UI"/>
              <a:cs typeface="Meiryo UI"/>
            </a:endParaRPr>
          </a:p>
        </p:txBody>
      </p:sp>
      <p:grpSp>
        <p:nvGrpSpPr>
          <p:cNvPr id="2" name="グループ化 1">
            <a:extLst>
              <a:ext uri="{FF2B5EF4-FFF2-40B4-BE49-F238E27FC236}">
                <a16:creationId xmlns:a16="http://schemas.microsoft.com/office/drawing/2014/main" id="{28F9A225-71B9-6BB7-233A-DC5987380C6C}"/>
              </a:ext>
            </a:extLst>
          </p:cNvPr>
          <p:cNvGrpSpPr/>
          <p:nvPr/>
        </p:nvGrpSpPr>
        <p:grpSpPr>
          <a:xfrm>
            <a:off x="101359" y="7140038"/>
            <a:ext cx="1231900" cy="518795"/>
            <a:chOff x="269290" y="7233986"/>
            <a:chExt cx="1231900" cy="518795"/>
          </a:xfrm>
        </p:grpSpPr>
        <p:grpSp>
          <p:nvGrpSpPr>
            <p:cNvPr id="7" name="object 7"/>
            <p:cNvGrpSpPr/>
            <p:nvPr/>
          </p:nvGrpSpPr>
          <p:grpSpPr>
            <a:xfrm>
              <a:off x="269290" y="7233986"/>
              <a:ext cx="1231900" cy="518795"/>
              <a:chOff x="267970" y="6831838"/>
              <a:chExt cx="1231900" cy="518795"/>
            </a:xfrm>
          </p:grpSpPr>
          <p:sp>
            <p:nvSpPr>
              <p:cNvPr id="8" name="object 8"/>
              <p:cNvSpPr/>
              <p:nvPr/>
            </p:nvSpPr>
            <p:spPr>
              <a:xfrm>
                <a:off x="274320" y="6838188"/>
                <a:ext cx="1219200" cy="506095"/>
              </a:xfrm>
              <a:custGeom>
                <a:avLst/>
                <a:gdLst/>
                <a:ahLst/>
                <a:cxnLst/>
                <a:rect l="l" t="t" r="r" b="b"/>
                <a:pathLst>
                  <a:path w="1219200" h="506095">
                    <a:moveTo>
                      <a:pt x="1134871" y="0"/>
                    </a:moveTo>
                    <a:lnTo>
                      <a:pt x="84327" y="0"/>
                    </a:lnTo>
                    <a:lnTo>
                      <a:pt x="51504" y="6621"/>
                    </a:lnTo>
                    <a:lnTo>
                      <a:pt x="24699" y="24685"/>
                    </a:lnTo>
                    <a:lnTo>
                      <a:pt x="6627" y="51488"/>
                    </a:lnTo>
                    <a:lnTo>
                      <a:pt x="0" y="84327"/>
                    </a:lnTo>
                    <a:lnTo>
                      <a:pt x="0" y="421639"/>
                    </a:lnTo>
                    <a:lnTo>
                      <a:pt x="6627" y="454479"/>
                    </a:lnTo>
                    <a:lnTo>
                      <a:pt x="24699" y="481282"/>
                    </a:lnTo>
                    <a:lnTo>
                      <a:pt x="51504" y="499346"/>
                    </a:lnTo>
                    <a:lnTo>
                      <a:pt x="84327" y="505967"/>
                    </a:lnTo>
                    <a:lnTo>
                      <a:pt x="1134871" y="505967"/>
                    </a:lnTo>
                    <a:lnTo>
                      <a:pt x="1167711" y="499346"/>
                    </a:lnTo>
                    <a:lnTo>
                      <a:pt x="1194514" y="481282"/>
                    </a:lnTo>
                    <a:lnTo>
                      <a:pt x="1212578" y="454479"/>
                    </a:lnTo>
                    <a:lnTo>
                      <a:pt x="1219200" y="421639"/>
                    </a:lnTo>
                    <a:lnTo>
                      <a:pt x="1219200" y="84327"/>
                    </a:lnTo>
                    <a:lnTo>
                      <a:pt x="1212578" y="51488"/>
                    </a:lnTo>
                    <a:lnTo>
                      <a:pt x="1194514" y="24685"/>
                    </a:lnTo>
                    <a:lnTo>
                      <a:pt x="1167711" y="6621"/>
                    </a:lnTo>
                    <a:lnTo>
                      <a:pt x="1134871" y="0"/>
                    </a:lnTo>
                    <a:close/>
                  </a:path>
                </a:pathLst>
              </a:custGeom>
              <a:solidFill>
                <a:srgbClr val="1F4E79"/>
              </a:solidFill>
            </p:spPr>
            <p:txBody>
              <a:bodyPr wrap="square" lIns="0" tIns="0" rIns="0" bIns="0" rtlCol="0"/>
              <a:lstStyle/>
              <a:p>
                <a:endParaRPr/>
              </a:p>
            </p:txBody>
          </p:sp>
          <p:sp>
            <p:nvSpPr>
              <p:cNvPr id="9" name="object 9"/>
              <p:cNvSpPr/>
              <p:nvPr/>
            </p:nvSpPr>
            <p:spPr>
              <a:xfrm>
                <a:off x="274320" y="6838188"/>
                <a:ext cx="1219200" cy="506095"/>
              </a:xfrm>
              <a:custGeom>
                <a:avLst/>
                <a:gdLst/>
                <a:ahLst/>
                <a:cxnLst/>
                <a:rect l="l" t="t" r="r" b="b"/>
                <a:pathLst>
                  <a:path w="1219200" h="506095">
                    <a:moveTo>
                      <a:pt x="0" y="84327"/>
                    </a:moveTo>
                    <a:lnTo>
                      <a:pt x="6627" y="51488"/>
                    </a:lnTo>
                    <a:lnTo>
                      <a:pt x="24699" y="24685"/>
                    </a:lnTo>
                    <a:lnTo>
                      <a:pt x="51504" y="6621"/>
                    </a:lnTo>
                    <a:lnTo>
                      <a:pt x="84327" y="0"/>
                    </a:lnTo>
                    <a:lnTo>
                      <a:pt x="1134871" y="0"/>
                    </a:lnTo>
                    <a:lnTo>
                      <a:pt x="1167711" y="6621"/>
                    </a:lnTo>
                    <a:lnTo>
                      <a:pt x="1194514" y="24685"/>
                    </a:lnTo>
                    <a:lnTo>
                      <a:pt x="1212578" y="51488"/>
                    </a:lnTo>
                    <a:lnTo>
                      <a:pt x="1219200" y="84327"/>
                    </a:lnTo>
                    <a:lnTo>
                      <a:pt x="1219200" y="421639"/>
                    </a:lnTo>
                    <a:lnTo>
                      <a:pt x="1212578" y="454479"/>
                    </a:lnTo>
                    <a:lnTo>
                      <a:pt x="1194514" y="481282"/>
                    </a:lnTo>
                    <a:lnTo>
                      <a:pt x="1167711" y="499346"/>
                    </a:lnTo>
                    <a:lnTo>
                      <a:pt x="1134871" y="505967"/>
                    </a:lnTo>
                    <a:lnTo>
                      <a:pt x="84327" y="505967"/>
                    </a:lnTo>
                    <a:lnTo>
                      <a:pt x="51504" y="499346"/>
                    </a:lnTo>
                    <a:lnTo>
                      <a:pt x="24699" y="481282"/>
                    </a:lnTo>
                    <a:lnTo>
                      <a:pt x="6627" y="454479"/>
                    </a:lnTo>
                    <a:lnTo>
                      <a:pt x="0" y="421639"/>
                    </a:lnTo>
                    <a:lnTo>
                      <a:pt x="0" y="84327"/>
                    </a:lnTo>
                    <a:close/>
                  </a:path>
                </a:pathLst>
              </a:custGeom>
              <a:ln w="12700">
                <a:solidFill>
                  <a:srgbClr val="41709C"/>
                </a:solidFill>
              </a:ln>
            </p:spPr>
            <p:txBody>
              <a:bodyPr wrap="square" lIns="0" tIns="0" rIns="0" bIns="0" rtlCol="0"/>
              <a:lstStyle/>
              <a:p>
                <a:endParaRPr/>
              </a:p>
            </p:txBody>
          </p:sp>
        </p:grpSp>
        <p:sp>
          <p:nvSpPr>
            <p:cNvPr id="10" name="object 10"/>
            <p:cNvSpPr txBox="1"/>
            <p:nvPr/>
          </p:nvSpPr>
          <p:spPr>
            <a:xfrm>
              <a:off x="414120" y="7349153"/>
              <a:ext cx="939800" cy="299720"/>
            </a:xfrm>
            <a:prstGeom prst="rect">
              <a:avLst/>
            </a:prstGeom>
          </p:spPr>
          <p:txBody>
            <a:bodyPr vert="horz" wrap="square" lIns="0" tIns="12700" rIns="0" bIns="0" rtlCol="0">
              <a:spAutoFit/>
            </a:bodyPr>
            <a:lstStyle/>
            <a:p>
              <a:pPr marL="12700">
                <a:lnSpc>
                  <a:spcPct val="100000"/>
                </a:lnSpc>
                <a:spcBef>
                  <a:spcPts val="100"/>
                </a:spcBef>
              </a:pPr>
              <a:r>
                <a:rPr sz="1800" b="1" spc="-15" dirty="0">
                  <a:solidFill>
                    <a:srgbClr val="FFFFFF"/>
                  </a:solidFill>
                  <a:latin typeface="Meiryo UI"/>
                  <a:cs typeface="Meiryo UI"/>
                </a:rPr>
                <a:t>開催日時</a:t>
              </a:r>
              <a:endParaRPr sz="1800" dirty="0">
                <a:latin typeface="Meiryo UI"/>
                <a:cs typeface="Meiryo UI"/>
              </a:endParaRPr>
            </a:p>
          </p:txBody>
        </p:sp>
      </p:grpSp>
      <p:grpSp>
        <p:nvGrpSpPr>
          <p:cNvPr id="11" name="object 11"/>
          <p:cNvGrpSpPr/>
          <p:nvPr/>
        </p:nvGrpSpPr>
        <p:grpSpPr>
          <a:xfrm>
            <a:off x="101359" y="7900318"/>
            <a:ext cx="1231900" cy="518795"/>
            <a:chOff x="267970" y="7575550"/>
            <a:chExt cx="1231900" cy="518795"/>
          </a:xfrm>
        </p:grpSpPr>
        <p:sp>
          <p:nvSpPr>
            <p:cNvPr id="12" name="object 12"/>
            <p:cNvSpPr/>
            <p:nvPr/>
          </p:nvSpPr>
          <p:spPr>
            <a:xfrm>
              <a:off x="274320" y="7581900"/>
              <a:ext cx="1219200" cy="506095"/>
            </a:xfrm>
            <a:custGeom>
              <a:avLst/>
              <a:gdLst/>
              <a:ahLst/>
              <a:cxnLst/>
              <a:rect l="l" t="t" r="r" b="b"/>
              <a:pathLst>
                <a:path w="1219200" h="506095">
                  <a:moveTo>
                    <a:pt x="1134871" y="0"/>
                  </a:moveTo>
                  <a:lnTo>
                    <a:pt x="84327" y="0"/>
                  </a:lnTo>
                  <a:lnTo>
                    <a:pt x="51504" y="6621"/>
                  </a:lnTo>
                  <a:lnTo>
                    <a:pt x="24699" y="24685"/>
                  </a:lnTo>
                  <a:lnTo>
                    <a:pt x="6627" y="51488"/>
                  </a:lnTo>
                  <a:lnTo>
                    <a:pt x="0" y="84327"/>
                  </a:lnTo>
                  <a:lnTo>
                    <a:pt x="0" y="421639"/>
                  </a:lnTo>
                  <a:lnTo>
                    <a:pt x="6627" y="454479"/>
                  </a:lnTo>
                  <a:lnTo>
                    <a:pt x="24699" y="481282"/>
                  </a:lnTo>
                  <a:lnTo>
                    <a:pt x="51504" y="499346"/>
                  </a:lnTo>
                  <a:lnTo>
                    <a:pt x="84327" y="505968"/>
                  </a:lnTo>
                  <a:lnTo>
                    <a:pt x="1134871" y="505968"/>
                  </a:lnTo>
                  <a:lnTo>
                    <a:pt x="1167711" y="499346"/>
                  </a:lnTo>
                  <a:lnTo>
                    <a:pt x="1194514" y="481282"/>
                  </a:lnTo>
                  <a:lnTo>
                    <a:pt x="1212578" y="454479"/>
                  </a:lnTo>
                  <a:lnTo>
                    <a:pt x="1219200" y="421639"/>
                  </a:lnTo>
                  <a:lnTo>
                    <a:pt x="1219200" y="84327"/>
                  </a:lnTo>
                  <a:lnTo>
                    <a:pt x="1212578" y="51488"/>
                  </a:lnTo>
                  <a:lnTo>
                    <a:pt x="1194514" y="24685"/>
                  </a:lnTo>
                  <a:lnTo>
                    <a:pt x="1167711" y="6621"/>
                  </a:lnTo>
                  <a:lnTo>
                    <a:pt x="1134871" y="0"/>
                  </a:lnTo>
                  <a:close/>
                </a:path>
              </a:pathLst>
            </a:custGeom>
            <a:solidFill>
              <a:srgbClr val="1F4E79"/>
            </a:solidFill>
          </p:spPr>
          <p:txBody>
            <a:bodyPr wrap="square" lIns="0" tIns="0" rIns="0" bIns="0" rtlCol="0"/>
            <a:lstStyle/>
            <a:p>
              <a:endParaRPr/>
            </a:p>
          </p:txBody>
        </p:sp>
        <p:sp>
          <p:nvSpPr>
            <p:cNvPr id="13" name="object 13"/>
            <p:cNvSpPr/>
            <p:nvPr/>
          </p:nvSpPr>
          <p:spPr>
            <a:xfrm>
              <a:off x="274320" y="7581900"/>
              <a:ext cx="1219200" cy="506095"/>
            </a:xfrm>
            <a:custGeom>
              <a:avLst/>
              <a:gdLst/>
              <a:ahLst/>
              <a:cxnLst/>
              <a:rect l="l" t="t" r="r" b="b"/>
              <a:pathLst>
                <a:path w="1219200" h="506095">
                  <a:moveTo>
                    <a:pt x="0" y="84327"/>
                  </a:moveTo>
                  <a:lnTo>
                    <a:pt x="6627" y="51488"/>
                  </a:lnTo>
                  <a:lnTo>
                    <a:pt x="24699" y="24685"/>
                  </a:lnTo>
                  <a:lnTo>
                    <a:pt x="51504" y="6621"/>
                  </a:lnTo>
                  <a:lnTo>
                    <a:pt x="84327" y="0"/>
                  </a:lnTo>
                  <a:lnTo>
                    <a:pt x="1134871" y="0"/>
                  </a:lnTo>
                  <a:lnTo>
                    <a:pt x="1167711" y="6621"/>
                  </a:lnTo>
                  <a:lnTo>
                    <a:pt x="1194514" y="24685"/>
                  </a:lnTo>
                  <a:lnTo>
                    <a:pt x="1212578" y="51488"/>
                  </a:lnTo>
                  <a:lnTo>
                    <a:pt x="1219200" y="84327"/>
                  </a:lnTo>
                  <a:lnTo>
                    <a:pt x="1219200" y="421639"/>
                  </a:lnTo>
                  <a:lnTo>
                    <a:pt x="1212578" y="454479"/>
                  </a:lnTo>
                  <a:lnTo>
                    <a:pt x="1194514" y="481282"/>
                  </a:lnTo>
                  <a:lnTo>
                    <a:pt x="1167711" y="499346"/>
                  </a:lnTo>
                  <a:lnTo>
                    <a:pt x="1134871" y="505968"/>
                  </a:lnTo>
                  <a:lnTo>
                    <a:pt x="84327" y="505968"/>
                  </a:lnTo>
                  <a:lnTo>
                    <a:pt x="51504" y="499346"/>
                  </a:lnTo>
                  <a:lnTo>
                    <a:pt x="24699" y="481282"/>
                  </a:lnTo>
                  <a:lnTo>
                    <a:pt x="6627" y="454479"/>
                  </a:lnTo>
                  <a:lnTo>
                    <a:pt x="0" y="421639"/>
                  </a:lnTo>
                  <a:lnTo>
                    <a:pt x="0" y="84327"/>
                  </a:lnTo>
                  <a:close/>
                </a:path>
              </a:pathLst>
            </a:custGeom>
            <a:ln w="12700">
              <a:solidFill>
                <a:srgbClr val="41709C"/>
              </a:solidFill>
            </a:ln>
          </p:spPr>
          <p:txBody>
            <a:bodyPr wrap="square" lIns="0" tIns="0" rIns="0" bIns="0" rtlCol="0"/>
            <a:lstStyle/>
            <a:p>
              <a:endParaRPr/>
            </a:p>
          </p:txBody>
        </p:sp>
      </p:grpSp>
      <p:sp>
        <p:nvSpPr>
          <p:cNvPr id="14" name="object 14"/>
          <p:cNvSpPr txBox="1"/>
          <p:nvPr/>
        </p:nvSpPr>
        <p:spPr>
          <a:xfrm>
            <a:off x="246189" y="8011061"/>
            <a:ext cx="939800" cy="289823"/>
          </a:xfrm>
          <a:prstGeom prst="rect">
            <a:avLst/>
          </a:prstGeom>
        </p:spPr>
        <p:txBody>
          <a:bodyPr vert="horz" wrap="square" lIns="0" tIns="12700" rIns="0" bIns="0" rtlCol="0">
            <a:spAutoFit/>
          </a:bodyPr>
          <a:lstStyle/>
          <a:p>
            <a:pPr marL="12700">
              <a:lnSpc>
                <a:spcPct val="100000"/>
              </a:lnSpc>
              <a:spcBef>
                <a:spcPts val="100"/>
              </a:spcBef>
            </a:pPr>
            <a:r>
              <a:rPr lang="ja-JP" altLang="en-US" b="1" spc="-15" dirty="0">
                <a:solidFill>
                  <a:srgbClr val="FFFFFF"/>
                </a:solidFill>
                <a:latin typeface="Meiryo UI"/>
                <a:cs typeface="Meiryo UI"/>
              </a:rPr>
              <a:t>参加</a:t>
            </a:r>
            <a:r>
              <a:rPr sz="1800" b="1" spc="-15" dirty="0" err="1">
                <a:solidFill>
                  <a:srgbClr val="FFFFFF"/>
                </a:solidFill>
                <a:latin typeface="Meiryo UI"/>
                <a:cs typeface="Meiryo UI"/>
              </a:rPr>
              <a:t>方法</a:t>
            </a:r>
            <a:endParaRPr sz="1800" dirty="0">
              <a:latin typeface="Meiryo UI"/>
              <a:cs typeface="Meiryo UI"/>
            </a:endParaRPr>
          </a:p>
        </p:txBody>
      </p:sp>
      <p:grpSp>
        <p:nvGrpSpPr>
          <p:cNvPr id="15" name="object 15"/>
          <p:cNvGrpSpPr/>
          <p:nvPr/>
        </p:nvGrpSpPr>
        <p:grpSpPr>
          <a:xfrm>
            <a:off x="95009" y="8622629"/>
            <a:ext cx="1231900" cy="487045"/>
            <a:chOff x="267970" y="8424418"/>
            <a:chExt cx="1231900" cy="487045"/>
          </a:xfrm>
        </p:grpSpPr>
        <p:sp>
          <p:nvSpPr>
            <p:cNvPr id="16" name="object 16"/>
            <p:cNvSpPr/>
            <p:nvPr/>
          </p:nvSpPr>
          <p:spPr>
            <a:xfrm>
              <a:off x="274320" y="8430768"/>
              <a:ext cx="1219200" cy="474345"/>
            </a:xfrm>
            <a:custGeom>
              <a:avLst/>
              <a:gdLst/>
              <a:ahLst/>
              <a:cxnLst/>
              <a:rect l="l" t="t" r="r" b="b"/>
              <a:pathLst>
                <a:path w="1219200" h="474345">
                  <a:moveTo>
                    <a:pt x="1140206" y="0"/>
                  </a:moveTo>
                  <a:lnTo>
                    <a:pt x="78993" y="0"/>
                  </a:lnTo>
                  <a:lnTo>
                    <a:pt x="48247" y="6199"/>
                  </a:lnTo>
                  <a:lnTo>
                    <a:pt x="23137" y="23113"/>
                  </a:lnTo>
                  <a:lnTo>
                    <a:pt x="6208" y="48220"/>
                  </a:lnTo>
                  <a:lnTo>
                    <a:pt x="0" y="78993"/>
                  </a:lnTo>
                  <a:lnTo>
                    <a:pt x="0" y="394969"/>
                  </a:lnTo>
                  <a:lnTo>
                    <a:pt x="6208" y="425716"/>
                  </a:lnTo>
                  <a:lnTo>
                    <a:pt x="23137" y="450826"/>
                  </a:lnTo>
                  <a:lnTo>
                    <a:pt x="48247" y="467755"/>
                  </a:lnTo>
                  <a:lnTo>
                    <a:pt x="78993" y="473963"/>
                  </a:lnTo>
                  <a:lnTo>
                    <a:pt x="1140206" y="473963"/>
                  </a:lnTo>
                  <a:lnTo>
                    <a:pt x="1170979" y="467755"/>
                  </a:lnTo>
                  <a:lnTo>
                    <a:pt x="1196086" y="450826"/>
                  </a:lnTo>
                  <a:lnTo>
                    <a:pt x="1213000" y="425716"/>
                  </a:lnTo>
                  <a:lnTo>
                    <a:pt x="1219200" y="394969"/>
                  </a:lnTo>
                  <a:lnTo>
                    <a:pt x="1219200" y="78993"/>
                  </a:lnTo>
                  <a:lnTo>
                    <a:pt x="1213000" y="48220"/>
                  </a:lnTo>
                  <a:lnTo>
                    <a:pt x="1196086" y="23113"/>
                  </a:lnTo>
                  <a:lnTo>
                    <a:pt x="1170979" y="6199"/>
                  </a:lnTo>
                  <a:lnTo>
                    <a:pt x="1140206" y="0"/>
                  </a:lnTo>
                  <a:close/>
                </a:path>
              </a:pathLst>
            </a:custGeom>
            <a:solidFill>
              <a:srgbClr val="1F4E79"/>
            </a:solidFill>
          </p:spPr>
          <p:txBody>
            <a:bodyPr wrap="square" lIns="0" tIns="0" rIns="0" bIns="0" rtlCol="0"/>
            <a:lstStyle/>
            <a:p>
              <a:endParaRPr/>
            </a:p>
          </p:txBody>
        </p:sp>
        <p:sp>
          <p:nvSpPr>
            <p:cNvPr id="17" name="object 17"/>
            <p:cNvSpPr/>
            <p:nvPr/>
          </p:nvSpPr>
          <p:spPr>
            <a:xfrm>
              <a:off x="274320" y="8430768"/>
              <a:ext cx="1219200" cy="474345"/>
            </a:xfrm>
            <a:custGeom>
              <a:avLst/>
              <a:gdLst/>
              <a:ahLst/>
              <a:cxnLst/>
              <a:rect l="l" t="t" r="r" b="b"/>
              <a:pathLst>
                <a:path w="1219200" h="474345">
                  <a:moveTo>
                    <a:pt x="0" y="78993"/>
                  </a:moveTo>
                  <a:lnTo>
                    <a:pt x="6208" y="48220"/>
                  </a:lnTo>
                  <a:lnTo>
                    <a:pt x="23137" y="23113"/>
                  </a:lnTo>
                  <a:lnTo>
                    <a:pt x="48247" y="6199"/>
                  </a:lnTo>
                  <a:lnTo>
                    <a:pt x="78993" y="0"/>
                  </a:lnTo>
                  <a:lnTo>
                    <a:pt x="1140206" y="0"/>
                  </a:lnTo>
                  <a:lnTo>
                    <a:pt x="1170979" y="6199"/>
                  </a:lnTo>
                  <a:lnTo>
                    <a:pt x="1196086" y="23113"/>
                  </a:lnTo>
                  <a:lnTo>
                    <a:pt x="1213000" y="48220"/>
                  </a:lnTo>
                  <a:lnTo>
                    <a:pt x="1219200" y="78993"/>
                  </a:lnTo>
                  <a:lnTo>
                    <a:pt x="1219200" y="394969"/>
                  </a:lnTo>
                  <a:lnTo>
                    <a:pt x="1213000" y="425716"/>
                  </a:lnTo>
                  <a:lnTo>
                    <a:pt x="1196086" y="450826"/>
                  </a:lnTo>
                  <a:lnTo>
                    <a:pt x="1170979" y="467755"/>
                  </a:lnTo>
                  <a:lnTo>
                    <a:pt x="1140206" y="473963"/>
                  </a:lnTo>
                  <a:lnTo>
                    <a:pt x="78993" y="473963"/>
                  </a:lnTo>
                  <a:lnTo>
                    <a:pt x="48247" y="467755"/>
                  </a:lnTo>
                  <a:lnTo>
                    <a:pt x="23137" y="450826"/>
                  </a:lnTo>
                  <a:lnTo>
                    <a:pt x="6208" y="425716"/>
                  </a:lnTo>
                  <a:lnTo>
                    <a:pt x="0" y="394969"/>
                  </a:lnTo>
                  <a:lnTo>
                    <a:pt x="0" y="78993"/>
                  </a:lnTo>
                  <a:close/>
                </a:path>
              </a:pathLst>
            </a:custGeom>
            <a:ln w="12700">
              <a:solidFill>
                <a:srgbClr val="41709C"/>
              </a:solidFill>
            </a:ln>
          </p:spPr>
          <p:txBody>
            <a:bodyPr wrap="square" lIns="0" tIns="0" rIns="0" bIns="0" rtlCol="0"/>
            <a:lstStyle/>
            <a:p>
              <a:endParaRPr/>
            </a:p>
          </p:txBody>
        </p:sp>
      </p:grpSp>
      <p:sp>
        <p:nvSpPr>
          <p:cNvPr id="18" name="object 18"/>
          <p:cNvSpPr txBox="1"/>
          <p:nvPr/>
        </p:nvSpPr>
        <p:spPr>
          <a:xfrm>
            <a:off x="369189" y="8706399"/>
            <a:ext cx="711200" cy="299720"/>
          </a:xfrm>
          <a:prstGeom prst="rect">
            <a:avLst/>
          </a:prstGeom>
        </p:spPr>
        <p:txBody>
          <a:bodyPr vert="horz" wrap="square" lIns="0" tIns="12700" rIns="0" bIns="0" rtlCol="0">
            <a:spAutoFit/>
          </a:bodyPr>
          <a:lstStyle/>
          <a:p>
            <a:pPr marL="12700">
              <a:lnSpc>
                <a:spcPct val="100000"/>
              </a:lnSpc>
              <a:spcBef>
                <a:spcPts val="100"/>
              </a:spcBef>
            </a:pPr>
            <a:r>
              <a:rPr sz="1800" b="1" spc="-20" dirty="0">
                <a:solidFill>
                  <a:srgbClr val="FFFFFF"/>
                </a:solidFill>
                <a:latin typeface="Meiryo UI"/>
                <a:cs typeface="Meiryo UI"/>
              </a:rPr>
              <a:t>参加費</a:t>
            </a:r>
            <a:endParaRPr sz="1800" dirty="0">
              <a:latin typeface="Meiryo UI"/>
              <a:cs typeface="Meiryo UI"/>
            </a:endParaRPr>
          </a:p>
        </p:txBody>
      </p:sp>
      <p:sp>
        <p:nvSpPr>
          <p:cNvPr id="19" name="object 19"/>
          <p:cNvSpPr txBox="1">
            <a:spLocks noGrp="1"/>
          </p:cNvSpPr>
          <p:nvPr>
            <p:ph type="title"/>
          </p:nvPr>
        </p:nvSpPr>
        <p:spPr>
          <a:xfrm>
            <a:off x="1210328" y="906556"/>
            <a:ext cx="4381806" cy="382156"/>
          </a:xfrm>
          <a:prstGeom prst="rect">
            <a:avLst/>
          </a:prstGeom>
        </p:spPr>
        <p:txBody>
          <a:bodyPr vert="horz" wrap="square" lIns="0" tIns="12700" rIns="0" bIns="0" rtlCol="0">
            <a:spAutoFit/>
          </a:bodyPr>
          <a:lstStyle/>
          <a:p>
            <a:pPr marL="12700" algn="ctr">
              <a:lnSpc>
                <a:spcPct val="100000"/>
              </a:lnSpc>
              <a:spcBef>
                <a:spcPts val="100"/>
              </a:spcBef>
            </a:pPr>
            <a:r>
              <a:rPr lang="ja-JP" altLang="en-US" sz="2400" spc="-15" dirty="0">
                <a:solidFill>
                  <a:srgbClr val="FF0000"/>
                </a:solidFill>
                <a:latin typeface="Meiryo UI" panose="020B0604030504040204" pitchFamily="50" charset="-128"/>
                <a:ea typeface="Meiryo UI" panose="020B0604030504040204" pitchFamily="50" charset="-128"/>
              </a:rPr>
              <a:t>会場＆</a:t>
            </a:r>
            <a:r>
              <a:rPr lang="en-US" altLang="ja-JP" sz="2400" spc="-15" dirty="0">
                <a:solidFill>
                  <a:srgbClr val="FF0000"/>
                </a:solidFill>
                <a:latin typeface="Meiryo UI" panose="020B0604030504040204" pitchFamily="50" charset="-128"/>
                <a:ea typeface="Meiryo UI" panose="020B0604030504040204" pitchFamily="50" charset="-128"/>
              </a:rPr>
              <a:t>web</a:t>
            </a:r>
            <a:r>
              <a:rPr lang="ja-JP" altLang="en-US" sz="2400" spc="-40" dirty="0">
                <a:solidFill>
                  <a:srgbClr val="FF0000"/>
                </a:solidFill>
                <a:latin typeface="Meiryo UI" panose="020B0604030504040204" pitchFamily="50" charset="-128"/>
                <a:ea typeface="Meiryo UI" panose="020B0604030504040204" pitchFamily="50" charset="-128"/>
              </a:rPr>
              <a:t>のハイブリッド</a:t>
            </a:r>
            <a:r>
              <a:rPr sz="2400" spc="-15" dirty="0" err="1">
                <a:solidFill>
                  <a:srgbClr val="FF0000"/>
                </a:solidFill>
                <a:latin typeface="Meiryo UI" panose="020B0604030504040204" pitchFamily="50" charset="-128"/>
                <a:ea typeface="Meiryo UI" panose="020B0604030504040204" pitchFamily="50" charset="-128"/>
              </a:rPr>
              <a:t>セミナ</a:t>
            </a:r>
            <a:r>
              <a:rPr sz="2400" spc="-15" dirty="0">
                <a:solidFill>
                  <a:srgbClr val="FF0000"/>
                </a:solidFill>
                <a:latin typeface="Meiryo UI" panose="020B0604030504040204" pitchFamily="50" charset="-128"/>
                <a:ea typeface="Meiryo UI" panose="020B0604030504040204" pitchFamily="50" charset="-128"/>
              </a:rPr>
              <a:t>ー</a:t>
            </a:r>
          </a:p>
        </p:txBody>
      </p:sp>
      <p:grpSp>
        <p:nvGrpSpPr>
          <p:cNvPr id="20" name="object 20"/>
          <p:cNvGrpSpPr/>
          <p:nvPr/>
        </p:nvGrpSpPr>
        <p:grpSpPr>
          <a:xfrm>
            <a:off x="0" y="1091183"/>
            <a:ext cx="6814820" cy="1066165"/>
            <a:chOff x="0" y="1319783"/>
            <a:chExt cx="6814820" cy="1066165"/>
          </a:xfrm>
        </p:grpSpPr>
        <p:pic>
          <p:nvPicPr>
            <p:cNvPr id="21" name="object 21"/>
            <p:cNvPicPr/>
            <p:nvPr/>
          </p:nvPicPr>
          <p:blipFill>
            <a:blip r:embed="rId3" cstate="print"/>
            <a:stretch>
              <a:fillRect/>
            </a:stretch>
          </p:blipFill>
          <p:spPr>
            <a:xfrm>
              <a:off x="0" y="1319783"/>
              <a:ext cx="738378" cy="1021842"/>
            </a:xfrm>
            <a:prstGeom prst="rect">
              <a:avLst/>
            </a:prstGeom>
          </p:spPr>
        </p:pic>
        <p:pic>
          <p:nvPicPr>
            <p:cNvPr id="22" name="object 22"/>
            <p:cNvPicPr/>
            <p:nvPr/>
          </p:nvPicPr>
          <p:blipFill>
            <a:blip r:embed="rId4" cstate="print"/>
            <a:stretch>
              <a:fillRect/>
            </a:stretch>
          </p:blipFill>
          <p:spPr>
            <a:xfrm>
              <a:off x="128015" y="1319783"/>
              <a:ext cx="5321046" cy="1021842"/>
            </a:xfrm>
            <a:prstGeom prst="rect">
              <a:avLst/>
            </a:prstGeom>
          </p:spPr>
        </p:pic>
        <p:pic>
          <p:nvPicPr>
            <p:cNvPr id="23" name="object 23"/>
            <p:cNvPicPr/>
            <p:nvPr/>
          </p:nvPicPr>
          <p:blipFill>
            <a:blip r:embed="rId5" cstate="print"/>
            <a:stretch>
              <a:fillRect/>
            </a:stretch>
          </p:blipFill>
          <p:spPr>
            <a:xfrm>
              <a:off x="4838700" y="1363979"/>
              <a:ext cx="1009650" cy="1021842"/>
            </a:xfrm>
            <a:prstGeom prst="rect">
              <a:avLst/>
            </a:prstGeom>
          </p:spPr>
        </p:pic>
        <p:pic>
          <p:nvPicPr>
            <p:cNvPr id="24" name="object 24"/>
            <p:cNvPicPr/>
            <p:nvPr/>
          </p:nvPicPr>
          <p:blipFill>
            <a:blip r:embed="rId6" cstate="print"/>
            <a:stretch>
              <a:fillRect/>
            </a:stretch>
          </p:blipFill>
          <p:spPr>
            <a:xfrm>
              <a:off x="5237988" y="1319783"/>
              <a:ext cx="1069086" cy="1021842"/>
            </a:xfrm>
            <a:prstGeom prst="rect">
              <a:avLst/>
            </a:prstGeom>
          </p:spPr>
        </p:pic>
        <p:pic>
          <p:nvPicPr>
            <p:cNvPr id="25" name="object 25"/>
            <p:cNvPicPr/>
            <p:nvPr/>
          </p:nvPicPr>
          <p:blipFill>
            <a:blip r:embed="rId7" cstate="print"/>
            <a:stretch>
              <a:fillRect/>
            </a:stretch>
          </p:blipFill>
          <p:spPr>
            <a:xfrm>
              <a:off x="5696711" y="1363979"/>
              <a:ext cx="887730" cy="1021842"/>
            </a:xfrm>
            <a:prstGeom prst="rect">
              <a:avLst/>
            </a:prstGeom>
          </p:spPr>
        </p:pic>
        <p:pic>
          <p:nvPicPr>
            <p:cNvPr id="26" name="object 26"/>
            <p:cNvPicPr/>
            <p:nvPr/>
          </p:nvPicPr>
          <p:blipFill>
            <a:blip r:embed="rId8" cstate="print"/>
            <a:stretch>
              <a:fillRect/>
            </a:stretch>
          </p:blipFill>
          <p:spPr>
            <a:xfrm>
              <a:off x="5974079" y="1319783"/>
              <a:ext cx="840485" cy="1021842"/>
            </a:xfrm>
            <a:prstGeom prst="rect">
              <a:avLst/>
            </a:prstGeom>
          </p:spPr>
        </p:pic>
      </p:grpSp>
      <p:sp>
        <p:nvSpPr>
          <p:cNvPr id="27" name="object 27"/>
          <p:cNvSpPr txBox="1"/>
          <p:nvPr/>
        </p:nvSpPr>
        <p:spPr>
          <a:xfrm>
            <a:off x="207975" y="1246758"/>
            <a:ext cx="6332220" cy="574040"/>
          </a:xfrm>
          <a:prstGeom prst="rect">
            <a:avLst/>
          </a:prstGeom>
        </p:spPr>
        <p:txBody>
          <a:bodyPr vert="horz" wrap="square" lIns="0" tIns="12700" rIns="0" bIns="0" rtlCol="0">
            <a:spAutoFit/>
          </a:bodyPr>
          <a:lstStyle/>
          <a:p>
            <a:pPr marL="12700">
              <a:lnSpc>
                <a:spcPct val="100000"/>
              </a:lnSpc>
              <a:spcBef>
                <a:spcPts val="100"/>
              </a:spcBef>
            </a:pPr>
            <a:r>
              <a:rPr sz="3600" b="1" spc="-35" dirty="0">
                <a:latin typeface="Meiryo UI" panose="020B0604030504040204" pitchFamily="50" charset="-128"/>
                <a:ea typeface="Meiryo UI" panose="020B0604030504040204" pitchFamily="50" charset="-128"/>
                <a:cs typeface="ＭＳ Ｐゴシック"/>
              </a:rPr>
              <a:t>『相続・事業承継対策案と</a:t>
            </a:r>
            <a:r>
              <a:rPr sz="3600" b="1" spc="-10" dirty="0">
                <a:latin typeface="Meiryo UI" panose="020B0604030504040204" pitchFamily="50" charset="-128"/>
                <a:ea typeface="Meiryo UI" panose="020B0604030504040204" pitchFamily="50" charset="-128"/>
                <a:cs typeface="Calibri"/>
              </a:rPr>
              <a:t>M</a:t>
            </a:r>
            <a:r>
              <a:rPr sz="3600" b="1" spc="-10" dirty="0">
                <a:latin typeface="Meiryo UI" panose="020B0604030504040204" pitchFamily="50" charset="-128"/>
                <a:ea typeface="Meiryo UI" panose="020B0604030504040204" pitchFamily="50" charset="-128"/>
                <a:cs typeface="ＭＳ Ｐゴシック"/>
              </a:rPr>
              <a:t>＆</a:t>
            </a:r>
            <a:r>
              <a:rPr sz="3600" b="1" spc="-10" dirty="0">
                <a:latin typeface="Meiryo UI" panose="020B0604030504040204" pitchFamily="50" charset="-128"/>
                <a:ea typeface="Meiryo UI" panose="020B0604030504040204" pitchFamily="50" charset="-128"/>
                <a:cs typeface="Calibri"/>
              </a:rPr>
              <a:t>A</a:t>
            </a:r>
            <a:r>
              <a:rPr sz="3600" b="1" spc="-50" dirty="0">
                <a:latin typeface="Meiryo UI" panose="020B0604030504040204" pitchFamily="50" charset="-128"/>
                <a:ea typeface="Meiryo UI" panose="020B0604030504040204" pitchFamily="50" charset="-128"/>
                <a:cs typeface="ＭＳ Ｐゴシック"/>
              </a:rPr>
              <a:t>』</a:t>
            </a:r>
            <a:endParaRPr sz="3600" dirty="0">
              <a:latin typeface="Meiryo UI" panose="020B0604030504040204" pitchFamily="50" charset="-128"/>
              <a:ea typeface="Meiryo UI" panose="020B0604030504040204" pitchFamily="50" charset="-128"/>
              <a:cs typeface="ＭＳ Ｐゴシック"/>
            </a:endParaRPr>
          </a:p>
        </p:txBody>
      </p:sp>
      <p:pic>
        <p:nvPicPr>
          <p:cNvPr id="28" name="object 28"/>
          <p:cNvPicPr/>
          <p:nvPr/>
        </p:nvPicPr>
        <p:blipFill>
          <a:blip r:embed="rId9" cstate="print"/>
          <a:stretch>
            <a:fillRect/>
          </a:stretch>
        </p:blipFill>
        <p:spPr>
          <a:xfrm>
            <a:off x="4975859" y="5052821"/>
            <a:ext cx="1711451" cy="1569719"/>
          </a:xfrm>
          <a:prstGeom prst="rect">
            <a:avLst/>
          </a:prstGeom>
        </p:spPr>
      </p:pic>
      <p:sp>
        <p:nvSpPr>
          <p:cNvPr id="29" name="object 29"/>
          <p:cNvSpPr txBox="1">
            <a:spLocks noGrp="1"/>
          </p:cNvSpPr>
          <p:nvPr>
            <p:ph type="body" idx="1"/>
          </p:nvPr>
        </p:nvSpPr>
        <p:spPr>
          <a:xfrm>
            <a:off x="527100" y="2537778"/>
            <a:ext cx="8419975" cy="4380686"/>
          </a:xfrm>
          <a:prstGeom prst="rect">
            <a:avLst/>
          </a:prstGeom>
        </p:spPr>
        <p:txBody>
          <a:bodyPr vert="horz" wrap="square" lIns="0" tIns="12700" rIns="0" bIns="0" rtlCol="0">
            <a:spAutoFit/>
          </a:bodyPr>
          <a:lstStyle/>
          <a:p>
            <a:pPr marL="133350" algn="l">
              <a:lnSpc>
                <a:spcPct val="100000"/>
              </a:lnSpc>
              <a:spcBef>
                <a:spcPts val="100"/>
              </a:spcBef>
            </a:pPr>
            <a:r>
              <a:rPr sz="1600" spc="-20" dirty="0"/>
              <a:t>地域医療を守ってこられたご自身のクリニックをどうなさいますか？</a:t>
            </a:r>
          </a:p>
          <a:p>
            <a:pPr marL="135890" algn="l">
              <a:lnSpc>
                <a:spcPct val="100000"/>
              </a:lnSpc>
              <a:spcBef>
                <a:spcPts val="5"/>
              </a:spcBef>
            </a:pPr>
            <a:r>
              <a:rPr sz="1600" spc="-25" dirty="0" err="1"/>
              <a:t>親子承継、第三者への譲渡問題などを、出来る限り円滑に良い状況で</a:t>
            </a:r>
            <a:endParaRPr lang="en-US" sz="1600" spc="-25" dirty="0"/>
          </a:p>
          <a:p>
            <a:pPr marL="135890" algn="l">
              <a:lnSpc>
                <a:spcPct val="100000"/>
              </a:lnSpc>
              <a:spcBef>
                <a:spcPts val="5"/>
              </a:spcBef>
            </a:pPr>
            <a:r>
              <a:rPr sz="1600" spc="-25" dirty="0" err="1"/>
              <a:t>解決</a:t>
            </a:r>
            <a:r>
              <a:rPr sz="1600" dirty="0" err="1"/>
              <a:t>（</a:t>
            </a:r>
            <a:r>
              <a:rPr sz="1600" spc="-15" dirty="0" err="1"/>
              <a:t>承継・譲渡</a:t>
            </a:r>
            <a:r>
              <a:rPr sz="1600" dirty="0" err="1"/>
              <a:t>）</a:t>
            </a:r>
            <a:r>
              <a:rPr sz="1600" spc="-15" dirty="0" err="1"/>
              <a:t>したいと思われている理事長、院長先生向けの</a:t>
            </a:r>
            <a:endParaRPr lang="en-US" sz="1600" spc="-15" dirty="0"/>
          </a:p>
          <a:p>
            <a:pPr marL="135890" algn="l">
              <a:lnSpc>
                <a:spcPct val="100000"/>
              </a:lnSpc>
              <a:spcBef>
                <a:spcPts val="5"/>
              </a:spcBef>
            </a:pPr>
            <a:r>
              <a:rPr lang="en-US" sz="1600" spc="-25" dirty="0" err="1"/>
              <a:t>w</a:t>
            </a:r>
            <a:r>
              <a:rPr sz="1600" spc="-25" dirty="0" err="1"/>
              <a:t>eb</a:t>
            </a:r>
            <a:r>
              <a:rPr sz="1600" spc="-20" dirty="0" err="1"/>
              <a:t>セミナーです</a:t>
            </a:r>
            <a:r>
              <a:rPr sz="1600" spc="-20" dirty="0"/>
              <a:t>。</a:t>
            </a:r>
            <a:endParaRPr lang="en-US" sz="1600" spc="-20" dirty="0"/>
          </a:p>
          <a:p>
            <a:pPr marL="135890" algn="l">
              <a:lnSpc>
                <a:spcPct val="100000"/>
              </a:lnSpc>
              <a:spcBef>
                <a:spcPts val="5"/>
              </a:spcBef>
            </a:pPr>
            <a:r>
              <a:rPr lang="ja-JP" altLang="en-US" sz="1600" spc="-10" dirty="0"/>
              <a:t>　</a:t>
            </a:r>
            <a:r>
              <a:rPr sz="1600" spc="-10" dirty="0"/>
              <a:t>１．相続の基礎知識</a:t>
            </a:r>
            <a:endParaRPr lang="en-US" sz="1600" dirty="0"/>
          </a:p>
          <a:p>
            <a:pPr marL="135890" algn="l">
              <a:lnSpc>
                <a:spcPct val="100000"/>
              </a:lnSpc>
              <a:spcBef>
                <a:spcPts val="5"/>
              </a:spcBef>
            </a:pPr>
            <a:r>
              <a:rPr lang="ja-JP" altLang="en-US" sz="1600" spc="-15" dirty="0"/>
              <a:t>　</a:t>
            </a:r>
            <a:r>
              <a:rPr sz="1600" spc="-15" dirty="0"/>
              <a:t>２．事業承継に関する基礎知識</a:t>
            </a:r>
            <a:endParaRPr lang="en-US" sz="1600" spc="-50" dirty="0"/>
          </a:p>
          <a:p>
            <a:pPr marL="135890" algn="l">
              <a:lnSpc>
                <a:spcPct val="100000"/>
              </a:lnSpc>
              <a:spcBef>
                <a:spcPts val="5"/>
              </a:spcBef>
            </a:pPr>
            <a:r>
              <a:rPr lang="ja-JP" altLang="en-US" sz="1600" spc="-15" dirty="0"/>
              <a:t>　</a:t>
            </a:r>
            <a:r>
              <a:rPr sz="1600" spc="-15" dirty="0"/>
              <a:t>３．事業承継の考え方と具体例</a:t>
            </a:r>
            <a:endParaRPr lang="en-US" sz="1600" spc="-15" dirty="0"/>
          </a:p>
          <a:p>
            <a:pPr marL="135890" algn="l">
              <a:lnSpc>
                <a:spcPct val="100000"/>
              </a:lnSpc>
              <a:spcBef>
                <a:spcPts val="5"/>
              </a:spcBef>
            </a:pPr>
            <a:r>
              <a:rPr lang="ja-JP" altLang="en-US" sz="1600" spc="-50" dirty="0">
                <a:latin typeface="Meiryo UI" panose="020B0604030504040204" pitchFamily="50" charset="-128"/>
                <a:ea typeface="Meiryo UI" panose="020B0604030504040204" pitchFamily="50" charset="-128"/>
              </a:rPr>
              <a:t>　４</a:t>
            </a:r>
            <a:r>
              <a:rPr sz="1600" spc="-5" dirty="0">
                <a:latin typeface="Meiryo UI" panose="020B0604030504040204" pitchFamily="50" charset="-128"/>
                <a:ea typeface="Meiryo UI" panose="020B0604030504040204" pitchFamily="50" charset="-128"/>
              </a:rPr>
              <a:t>．</a:t>
            </a:r>
            <a:r>
              <a:rPr sz="1600" spc="-5" dirty="0" err="1"/>
              <a:t>事業承継成功のポイント</a:t>
            </a:r>
            <a:r>
              <a:rPr lang="ja-JP" altLang="en-US" sz="1600" spc="-5" dirty="0"/>
              <a:t>　</a:t>
            </a:r>
            <a:r>
              <a:rPr sz="1600" spc="-20" dirty="0" err="1"/>
              <a:t>等をわかりやすくご説明いたします</a:t>
            </a:r>
            <a:r>
              <a:rPr sz="1600" spc="-20" dirty="0"/>
              <a:t>。</a:t>
            </a:r>
          </a:p>
          <a:p>
            <a:pPr algn="l">
              <a:lnSpc>
                <a:spcPct val="100000"/>
              </a:lnSpc>
              <a:spcBef>
                <a:spcPts val="20"/>
              </a:spcBef>
            </a:pPr>
            <a:endParaRPr sz="1450" dirty="0"/>
          </a:p>
          <a:p>
            <a:pPr marL="12700" algn="l">
              <a:lnSpc>
                <a:spcPct val="100000"/>
              </a:lnSpc>
            </a:pPr>
            <a:r>
              <a:rPr spc="-10" dirty="0">
                <a:solidFill>
                  <a:srgbClr val="000000"/>
                </a:solidFill>
              </a:rPr>
              <a:t>【講師プロフィール】</a:t>
            </a:r>
            <a:endParaRPr dirty="0"/>
          </a:p>
          <a:p>
            <a:pPr marL="26670" marR="3684270" algn="l">
              <a:lnSpc>
                <a:spcPct val="100000"/>
              </a:lnSpc>
              <a:spcBef>
                <a:spcPts val="459"/>
              </a:spcBef>
            </a:pPr>
            <a:r>
              <a:rPr spc="-15" dirty="0" err="1">
                <a:solidFill>
                  <a:srgbClr val="000000"/>
                </a:solidFill>
              </a:rPr>
              <a:t>株式会社リスクマネジメント・ラボラトリ</a:t>
            </a:r>
            <a:r>
              <a:rPr spc="-15" dirty="0">
                <a:solidFill>
                  <a:srgbClr val="000000"/>
                </a:solidFill>
              </a:rPr>
              <a:t>ー</a:t>
            </a:r>
            <a:endParaRPr lang="en-US" spc="-15" dirty="0">
              <a:solidFill>
                <a:srgbClr val="000000"/>
              </a:solidFill>
            </a:endParaRPr>
          </a:p>
          <a:p>
            <a:pPr marL="26670" marR="3684270" algn="l">
              <a:lnSpc>
                <a:spcPct val="100000"/>
              </a:lnSpc>
              <a:spcBef>
                <a:spcPts val="459"/>
              </a:spcBef>
            </a:pPr>
            <a:r>
              <a:rPr spc="55" dirty="0" err="1">
                <a:solidFill>
                  <a:srgbClr val="000000"/>
                </a:solidFill>
              </a:rPr>
              <a:t>仙台支店長</a:t>
            </a:r>
            <a:r>
              <a:rPr spc="55" dirty="0">
                <a:solidFill>
                  <a:srgbClr val="000000"/>
                </a:solidFill>
              </a:rPr>
              <a:t> </a:t>
            </a:r>
            <a:r>
              <a:rPr spc="55" dirty="0" err="1">
                <a:solidFill>
                  <a:srgbClr val="000000"/>
                </a:solidFill>
              </a:rPr>
              <a:t>大友</a:t>
            </a:r>
            <a:r>
              <a:rPr spc="55" dirty="0">
                <a:solidFill>
                  <a:srgbClr val="000000"/>
                </a:solidFill>
              </a:rPr>
              <a:t> </a:t>
            </a:r>
            <a:r>
              <a:rPr spc="55" dirty="0" err="1">
                <a:solidFill>
                  <a:srgbClr val="000000"/>
                </a:solidFill>
              </a:rPr>
              <a:t>弘信</a:t>
            </a:r>
            <a:endParaRPr lang="en-US" sz="1200" dirty="0"/>
          </a:p>
          <a:p>
            <a:pPr marL="26670" marR="3684270" algn="l">
              <a:lnSpc>
                <a:spcPct val="100000"/>
              </a:lnSpc>
              <a:spcBef>
                <a:spcPts val="459"/>
              </a:spcBef>
            </a:pPr>
            <a:r>
              <a:rPr sz="1100" b="0" spc="-90" dirty="0">
                <a:solidFill>
                  <a:srgbClr val="000000"/>
                </a:solidFill>
                <a:latin typeface="Meiryo UI"/>
                <a:cs typeface="Meiryo UI"/>
              </a:rPr>
              <a:t>大学卒業後</a:t>
            </a:r>
            <a:r>
              <a:rPr sz="1100" b="0" dirty="0">
                <a:solidFill>
                  <a:srgbClr val="000000"/>
                </a:solidFill>
                <a:latin typeface="Meiryo UI"/>
                <a:cs typeface="Meiryo UI"/>
              </a:rPr>
              <a:t>、住宅メーカーに7年勤務。その後、外資系保険会社に転職し、 </a:t>
            </a:r>
            <a:endParaRPr lang="en-US" sz="1100" b="0" dirty="0">
              <a:solidFill>
                <a:srgbClr val="000000"/>
              </a:solidFill>
              <a:latin typeface="Meiryo UI"/>
              <a:cs typeface="Meiryo UI"/>
            </a:endParaRPr>
          </a:p>
          <a:p>
            <a:pPr marL="26670" marR="3684270" algn="l">
              <a:lnSpc>
                <a:spcPct val="100000"/>
              </a:lnSpc>
              <a:spcBef>
                <a:spcPts val="459"/>
              </a:spcBef>
            </a:pPr>
            <a:r>
              <a:rPr sz="1100" b="0" dirty="0">
                <a:solidFill>
                  <a:srgbClr val="000000"/>
                </a:solidFill>
                <a:latin typeface="Meiryo UI"/>
                <a:cs typeface="Meiryo UI"/>
              </a:rPr>
              <a:t>2001年コンサル会社に役員として参画</a:t>
            </a:r>
            <a:endParaRPr lang="en-US" sz="1100" b="0" dirty="0">
              <a:solidFill>
                <a:srgbClr val="000000"/>
              </a:solidFill>
              <a:latin typeface="Meiryo UI"/>
              <a:cs typeface="Meiryo UI"/>
            </a:endParaRPr>
          </a:p>
          <a:p>
            <a:pPr marL="26670" marR="3684270" algn="l">
              <a:lnSpc>
                <a:spcPct val="100000"/>
              </a:lnSpc>
              <a:spcBef>
                <a:spcPts val="459"/>
              </a:spcBef>
            </a:pPr>
            <a:r>
              <a:rPr sz="1100" b="0" dirty="0">
                <a:solidFill>
                  <a:srgbClr val="000000"/>
                </a:solidFill>
                <a:latin typeface="Meiryo UI"/>
                <a:cs typeface="Meiryo UI"/>
              </a:rPr>
              <a:t>2004年9月より、（</a:t>
            </a:r>
            <a:r>
              <a:rPr sz="1100" b="0" dirty="0" err="1">
                <a:solidFill>
                  <a:srgbClr val="000000"/>
                </a:solidFill>
                <a:latin typeface="Meiryo UI"/>
                <a:cs typeface="Meiryo UI"/>
              </a:rPr>
              <a:t>株）リスクマネジメントラボラトリー仙台支店長を兼務</a:t>
            </a:r>
            <a:endParaRPr lang="en-US" sz="1100" dirty="0"/>
          </a:p>
          <a:p>
            <a:pPr marL="26670" marR="3684270" algn="l">
              <a:lnSpc>
                <a:spcPct val="100000"/>
              </a:lnSpc>
              <a:spcBef>
                <a:spcPts val="459"/>
              </a:spcBef>
            </a:pPr>
            <a:r>
              <a:rPr sz="1100" b="0" dirty="0">
                <a:solidFill>
                  <a:srgbClr val="000000"/>
                </a:solidFill>
                <a:latin typeface="Meiryo UI"/>
                <a:cs typeface="Meiryo UI"/>
              </a:rPr>
              <a:t>東北で約350の医療機関をサポート。新潟、青森、秋田、岩手、宮城、福島、</a:t>
            </a:r>
            <a:endParaRPr lang="en-US" sz="1100" b="0" dirty="0">
              <a:solidFill>
                <a:srgbClr val="000000"/>
              </a:solidFill>
              <a:latin typeface="Meiryo UI"/>
              <a:cs typeface="Meiryo UI"/>
            </a:endParaRPr>
          </a:p>
          <a:p>
            <a:pPr marL="26670" marR="3684270" algn="l">
              <a:lnSpc>
                <a:spcPct val="100000"/>
              </a:lnSpc>
              <a:spcBef>
                <a:spcPts val="459"/>
              </a:spcBef>
            </a:pPr>
            <a:r>
              <a:rPr sz="1100" b="0" dirty="0" err="1">
                <a:solidFill>
                  <a:srgbClr val="000000"/>
                </a:solidFill>
                <a:latin typeface="Meiryo UI"/>
                <a:cs typeface="Meiryo UI"/>
              </a:rPr>
              <a:t>熊本、鹿児島、徳島、岡山の医師会（医協を含む</a:t>
            </a:r>
            <a:r>
              <a:rPr sz="1100" b="0" dirty="0">
                <a:solidFill>
                  <a:srgbClr val="000000"/>
                </a:solidFill>
                <a:latin typeface="Meiryo UI"/>
                <a:cs typeface="Meiryo UI"/>
              </a:rPr>
              <a:t>）、</a:t>
            </a:r>
            <a:r>
              <a:rPr sz="1100" b="0" dirty="0" err="1">
                <a:solidFill>
                  <a:srgbClr val="000000"/>
                </a:solidFill>
                <a:latin typeface="Meiryo UI"/>
                <a:cs typeface="Meiryo UI"/>
              </a:rPr>
              <a:t>新潟、青森、福島の</a:t>
            </a:r>
            <a:endParaRPr lang="en-US" sz="1100" b="0" dirty="0">
              <a:solidFill>
                <a:srgbClr val="000000"/>
              </a:solidFill>
              <a:latin typeface="Meiryo UI"/>
              <a:cs typeface="Meiryo UI"/>
            </a:endParaRPr>
          </a:p>
          <a:p>
            <a:pPr marL="26670" marR="3684270" algn="l">
              <a:lnSpc>
                <a:spcPct val="100000"/>
              </a:lnSpc>
              <a:spcBef>
                <a:spcPts val="459"/>
              </a:spcBef>
            </a:pPr>
            <a:r>
              <a:rPr sz="1100" b="0" dirty="0" err="1">
                <a:solidFill>
                  <a:srgbClr val="000000"/>
                </a:solidFill>
                <a:latin typeface="Meiryo UI"/>
                <a:cs typeface="Meiryo UI"/>
              </a:rPr>
              <a:t>歯科医師会（医協を含む）のセミナー講師を務めてい</a:t>
            </a:r>
            <a:r>
              <a:rPr lang="ja-JP" altLang="en-US" sz="1100" b="0" dirty="0">
                <a:solidFill>
                  <a:srgbClr val="000000"/>
                </a:solidFill>
                <a:latin typeface="Meiryo UI"/>
                <a:cs typeface="Meiryo UI"/>
              </a:rPr>
              <a:t>る</a:t>
            </a:r>
            <a:r>
              <a:rPr sz="1100" b="0" dirty="0">
                <a:solidFill>
                  <a:srgbClr val="000000"/>
                </a:solidFill>
                <a:latin typeface="Meiryo UI"/>
                <a:cs typeface="Meiryo UI"/>
              </a:rPr>
              <a:t>。</a:t>
            </a:r>
            <a:endParaRPr sz="1100" dirty="0">
              <a:latin typeface="Meiryo UI"/>
              <a:cs typeface="Meiryo UI"/>
            </a:endParaRPr>
          </a:p>
        </p:txBody>
      </p:sp>
      <p:sp>
        <p:nvSpPr>
          <p:cNvPr id="30" name="object 6">
            <a:extLst>
              <a:ext uri="{FF2B5EF4-FFF2-40B4-BE49-F238E27FC236}">
                <a16:creationId xmlns:a16="http://schemas.microsoft.com/office/drawing/2014/main" id="{235E7800-38E6-4BEA-2B57-DBD0F4748359}"/>
              </a:ext>
            </a:extLst>
          </p:cNvPr>
          <p:cNvSpPr txBox="1"/>
          <p:nvPr/>
        </p:nvSpPr>
        <p:spPr>
          <a:xfrm>
            <a:off x="502921" y="1981200"/>
            <a:ext cx="5745479" cy="286603"/>
          </a:xfrm>
          <a:prstGeom prst="wedgeRoundRectCallout">
            <a:avLst/>
          </a:prstGeom>
          <a:ln>
            <a:solidFill>
              <a:srgbClr val="FFFF00"/>
            </a:solidFill>
          </a:ln>
        </p:spPr>
        <p:style>
          <a:lnRef idx="2">
            <a:schemeClr val="accent1"/>
          </a:lnRef>
          <a:fillRef idx="1">
            <a:schemeClr val="lt1"/>
          </a:fillRef>
          <a:effectRef idx="0">
            <a:schemeClr val="accent1"/>
          </a:effectRef>
          <a:fontRef idx="minor">
            <a:schemeClr val="dk1"/>
          </a:fontRef>
        </p:style>
        <p:txBody>
          <a:bodyPr vert="horz" wrap="square" lIns="0" tIns="12700" rIns="0" bIns="0" rtlCol="0">
            <a:spAutoFit/>
          </a:bodyPr>
          <a:lstStyle/>
          <a:p>
            <a:pPr marL="12700" algn="ctr">
              <a:lnSpc>
                <a:spcPct val="100000"/>
              </a:lnSpc>
              <a:spcBef>
                <a:spcPts val="100"/>
              </a:spcBef>
            </a:pPr>
            <a:r>
              <a:rPr lang="ja-JP" altLang="en-US" sz="1600" b="1" spc="-5" dirty="0">
                <a:latin typeface="Meiryo UI" panose="020B0604030504040204" pitchFamily="50" charset="-128"/>
                <a:ea typeface="Meiryo UI" panose="020B0604030504040204" pitchFamily="50" charset="-128"/>
                <a:cs typeface="Meiryo UI"/>
              </a:rPr>
              <a:t>皆様のお顔や音声は入りませんので、お気軽にご参加ください</a:t>
            </a:r>
          </a:p>
        </p:txBody>
      </p:sp>
      <p:sp>
        <p:nvSpPr>
          <p:cNvPr id="31" name="object 2">
            <a:extLst>
              <a:ext uri="{FF2B5EF4-FFF2-40B4-BE49-F238E27FC236}">
                <a16:creationId xmlns:a16="http://schemas.microsoft.com/office/drawing/2014/main" id="{8C03C9A7-4715-914A-BA70-D9F78D517D44}"/>
              </a:ext>
            </a:extLst>
          </p:cNvPr>
          <p:cNvSpPr txBox="1"/>
          <p:nvPr/>
        </p:nvSpPr>
        <p:spPr>
          <a:xfrm>
            <a:off x="731012" y="9331249"/>
            <a:ext cx="5424170" cy="321242"/>
          </a:xfrm>
          <a:prstGeom prst="rect">
            <a:avLst/>
          </a:prstGeom>
        </p:spPr>
        <p:txBody>
          <a:bodyPr vert="horz" wrap="square" lIns="0" tIns="13335" rIns="0" bIns="0" rtlCol="0">
            <a:spAutoFit/>
          </a:bodyPr>
          <a:lstStyle/>
          <a:p>
            <a:pPr marL="2540" algn="ctr">
              <a:lnSpc>
                <a:spcPct val="100000"/>
              </a:lnSpc>
              <a:spcBef>
                <a:spcPts val="105"/>
              </a:spcBef>
            </a:pPr>
            <a:r>
              <a:rPr sz="2000" b="1" spc="-15" dirty="0">
                <a:solidFill>
                  <a:srgbClr val="FFFFFF"/>
                </a:solidFill>
                <a:latin typeface="Meiryo UI"/>
                <a:cs typeface="Meiryo UI"/>
              </a:rPr>
              <a:t>主催： </a:t>
            </a:r>
            <a:r>
              <a:rPr lang="ja-JP" altLang="en-US" sz="2000" b="1" spc="-15" dirty="0">
                <a:solidFill>
                  <a:srgbClr val="FFFFFF"/>
                </a:solidFill>
                <a:latin typeface="Meiryo UI"/>
                <a:cs typeface="Meiryo UI"/>
              </a:rPr>
              <a:t>いわて医師協同組合</a:t>
            </a:r>
            <a:endParaRPr sz="2000" dirty="0">
              <a:latin typeface="Meiryo UI"/>
              <a:cs typeface="Meiryo U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85394" y="159512"/>
            <a:ext cx="6242050" cy="665567"/>
          </a:xfrm>
          <a:prstGeom prst="rect">
            <a:avLst/>
          </a:prstGeom>
        </p:spPr>
        <p:txBody>
          <a:bodyPr vert="horz" wrap="square" lIns="0" tIns="16510" rIns="0" bIns="0" rtlCol="0">
            <a:spAutoFit/>
          </a:bodyPr>
          <a:lstStyle/>
          <a:p>
            <a:pPr marL="33020" algn="ctr">
              <a:lnSpc>
                <a:spcPct val="100000"/>
              </a:lnSpc>
              <a:spcBef>
                <a:spcPts val="130"/>
              </a:spcBef>
              <a:tabLst>
                <a:tab pos="2929255" algn="l"/>
              </a:tabLst>
            </a:pPr>
            <a:r>
              <a:rPr sz="1600" b="1" dirty="0" err="1">
                <a:solidFill>
                  <a:srgbClr val="FFFFFF"/>
                </a:solidFill>
                <a:latin typeface="Meiryo UI"/>
                <a:cs typeface="Meiryo UI"/>
              </a:rPr>
              <a:t>セミナー参加申込のご案</a:t>
            </a:r>
            <a:r>
              <a:rPr sz="1600" b="1" spc="-50" dirty="0" err="1">
                <a:solidFill>
                  <a:srgbClr val="FFFFFF"/>
                </a:solidFill>
                <a:latin typeface="Meiryo UI"/>
                <a:cs typeface="Meiryo UI"/>
              </a:rPr>
              <a:t>内</a:t>
            </a:r>
            <a:r>
              <a:rPr sz="1600" b="1" dirty="0">
                <a:solidFill>
                  <a:srgbClr val="FFFFFF"/>
                </a:solidFill>
                <a:latin typeface="Meiryo UI"/>
                <a:cs typeface="Meiryo UI"/>
              </a:rPr>
              <a:t>	締切：202</a:t>
            </a:r>
            <a:r>
              <a:rPr lang="en-US" sz="1600" b="1" dirty="0">
                <a:solidFill>
                  <a:srgbClr val="FFFFFF"/>
                </a:solidFill>
                <a:latin typeface="Meiryo UI"/>
                <a:cs typeface="Meiryo UI"/>
              </a:rPr>
              <a:t>5</a:t>
            </a:r>
            <a:r>
              <a:rPr sz="1600" b="1" dirty="0">
                <a:solidFill>
                  <a:srgbClr val="FFFFFF"/>
                </a:solidFill>
                <a:latin typeface="Meiryo UI"/>
                <a:cs typeface="Meiryo UI"/>
              </a:rPr>
              <a:t>年</a:t>
            </a:r>
            <a:r>
              <a:rPr lang="en-US" altLang="ja-JP" sz="1600" b="1" dirty="0">
                <a:solidFill>
                  <a:srgbClr val="FFFFFF"/>
                </a:solidFill>
                <a:latin typeface="Meiryo UI"/>
                <a:cs typeface="Meiryo UI"/>
              </a:rPr>
              <a:t>7</a:t>
            </a:r>
            <a:r>
              <a:rPr sz="1600" b="1" dirty="0">
                <a:solidFill>
                  <a:srgbClr val="FFFFFF"/>
                </a:solidFill>
                <a:latin typeface="Meiryo UI"/>
                <a:cs typeface="Meiryo UI"/>
              </a:rPr>
              <a:t>月</a:t>
            </a:r>
            <a:r>
              <a:rPr lang="en-US" altLang="ja-JP" sz="1600" b="1" dirty="0">
                <a:solidFill>
                  <a:srgbClr val="FFFFFF"/>
                </a:solidFill>
                <a:latin typeface="Meiryo UI"/>
                <a:cs typeface="Meiryo UI"/>
              </a:rPr>
              <a:t>16</a:t>
            </a:r>
            <a:r>
              <a:rPr sz="1600" b="1" dirty="0">
                <a:solidFill>
                  <a:srgbClr val="FFFFFF"/>
                </a:solidFill>
                <a:latin typeface="Meiryo UI"/>
                <a:cs typeface="Meiryo UI"/>
              </a:rPr>
              <a:t>日</a:t>
            </a:r>
            <a:r>
              <a:rPr lang="ja-JP" altLang="en-US" sz="1600" b="1" dirty="0">
                <a:solidFill>
                  <a:srgbClr val="FFFFFF"/>
                </a:solidFill>
                <a:latin typeface="Meiryo UI"/>
                <a:cs typeface="Meiryo UI"/>
              </a:rPr>
              <a:t>（水）</a:t>
            </a:r>
            <a:endParaRPr sz="1600" dirty="0">
              <a:latin typeface="Meiryo UI"/>
              <a:cs typeface="Meiryo UI"/>
            </a:endParaRPr>
          </a:p>
          <a:p>
            <a:pPr algn="ctr">
              <a:lnSpc>
                <a:spcPct val="100000"/>
              </a:lnSpc>
              <a:spcBef>
                <a:spcPts val="1385"/>
              </a:spcBef>
            </a:pPr>
            <a:r>
              <a:rPr sz="1450" b="1" spc="-10" dirty="0" err="1">
                <a:latin typeface="Meiryo UI"/>
                <a:cs typeface="Meiryo UI"/>
              </a:rPr>
              <a:t>お問</a:t>
            </a:r>
            <a:r>
              <a:rPr lang="ja-JP" altLang="en-US" sz="1450" b="1" spc="-10" dirty="0">
                <a:latin typeface="Meiryo UI"/>
                <a:cs typeface="Meiryo UI"/>
              </a:rPr>
              <a:t>い</a:t>
            </a:r>
            <a:r>
              <a:rPr sz="1450" b="1" spc="-10" dirty="0" err="1">
                <a:latin typeface="Meiryo UI"/>
                <a:cs typeface="Meiryo UI"/>
              </a:rPr>
              <a:t>合せ先</a:t>
            </a:r>
            <a:r>
              <a:rPr sz="1450" b="1" spc="-10" dirty="0">
                <a:latin typeface="Meiryo UI"/>
                <a:cs typeface="Meiryo UI"/>
              </a:rPr>
              <a:t>：</a:t>
            </a:r>
            <a:r>
              <a:rPr lang="ja-JP" altLang="en-US" sz="1450" b="1" spc="-10" dirty="0">
                <a:latin typeface="Meiryo UI"/>
                <a:cs typeface="Meiryo UI"/>
              </a:rPr>
              <a:t>いわて医師協同</a:t>
            </a:r>
            <a:r>
              <a:rPr sz="1450" b="1" spc="-10" dirty="0" err="1">
                <a:latin typeface="Meiryo UI"/>
                <a:cs typeface="Meiryo UI"/>
              </a:rPr>
              <a:t>組合</a:t>
            </a:r>
            <a:r>
              <a:rPr sz="1450" b="1" spc="-10" dirty="0">
                <a:latin typeface="Meiryo UI"/>
                <a:cs typeface="Meiryo UI"/>
              </a:rPr>
              <a:t>  </a:t>
            </a:r>
            <a:r>
              <a:rPr sz="1450" b="1" spc="-10" dirty="0" err="1">
                <a:latin typeface="Meiryo UI"/>
                <a:cs typeface="Meiryo UI"/>
              </a:rPr>
              <a:t>担当</a:t>
            </a:r>
            <a:r>
              <a:rPr sz="1450" b="1" spc="-10" dirty="0">
                <a:latin typeface="Meiryo UI"/>
                <a:cs typeface="Meiryo UI"/>
              </a:rPr>
              <a:t>：</a:t>
            </a:r>
            <a:r>
              <a:rPr lang="ja-JP" altLang="en-US" sz="1450" b="1" spc="-10" dirty="0">
                <a:latin typeface="Meiryo UI"/>
                <a:cs typeface="Meiryo UI"/>
              </a:rPr>
              <a:t>鈴木</a:t>
            </a:r>
            <a:r>
              <a:rPr sz="1450" b="1" spc="-10" dirty="0">
                <a:latin typeface="Meiryo UI"/>
                <a:cs typeface="Meiryo UI"/>
              </a:rPr>
              <a:t>  </a:t>
            </a:r>
            <a:r>
              <a:rPr lang="en-US" altLang="ja-JP" sz="1450" b="1" spc="-10" dirty="0">
                <a:latin typeface="Meiryo UI"/>
                <a:cs typeface="Meiryo UI"/>
              </a:rPr>
              <a:t>TEL</a:t>
            </a:r>
            <a:r>
              <a:rPr sz="1450" b="1" spc="-10" dirty="0">
                <a:latin typeface="Meiryo UI"/>
                <a:cs typeface="Meiryo UI"/>
              </a:rPr>
              <a:t>：</a:t>
            </a:r>
            <a:r>
              <a:rPr lang="en-US" altLang="ja-JP" sz="1450" b="1" spc="-10" dirty="0">
                <a:latin typeface="Meiryo UI"/>
                <a:cs typeface="Meiryo UI"/>
              </a:rPr>
              <a:t>019-626-5550</a:t>
            </a:r>
            <a:endParaRPr sz="1450" dirty="0">
              <a:latin typeface="Meiryo UI"/>
              <a:cs typeface="Meiryo UI"/>
            </a:endParaRPr>
          </a:p>
        </p:txBody>
      </p:sp>
      <p:sp>
        <p:nvSpPr>
          <p:cNvPr id="3" name="object 3"/>
          <p:cNvSpPr/>
          <p:nvPr/>
        </p:nvSpPr>
        <p:spPr>
          <a:xfrm>
            <a:off x="71627" y="954024"/>
            <a:ext cx="6715125" cy="317500"/>
          </a:xfrm>
          <a:custGeom>
            <a:avLst/>
            <a:gdLst/>
            <a:ahLst/>
            <a:cxnLst/>
            <a:rect l="l" t="t" r="r" b="b"/>
            <a:pathLst>
              <a:path w="6715125" h="317500">
                <a:moveTo>
                  <a:pt x="6714744" y="0"/>
                </a:moveTo>
                <a:lnTo>
                  <a:pt x="0" y="0"/>
                </a:lnTo>
                <a:lnTo>
                  <a:pt x="0" y="316992"/>
                </a:lnTo>
                <a:lnTo>
                  <a:pt x="6714744" y="316992"/>
                </a:lnTo>
                <a:lnTo>
                  <a:pt x="6714744" y="0"/>
                </a:lnTo>
                <a:close/>
              </a:path>
            </a:pathLst>
          </a:custGeom>
          <a:solidFill>
            <a:srgbClr val="BCD6ED"/>
          </a:solidFill>
        </p:spPr>
        <p:txBody>
          <a:bodyPr wrap="square" lIns="0" tIns="0" rIns="0" bIns="0" rtlCol="0"/>
          <a:lstStyle/>
          <a:p>
            <a:endParaRPr/>
          </a:p>
        </p:txBody>
      </p:sp>
      <p:sp>
        <p:nvSpPr>
          <p:cNvPr id="4" name="object 4"/>
          <p:cNvSpPr txBox="1"/>
          <p:nvPr/>
        </p:nvSpPr>
        <p:spPr>
          <a:xfrm>
            <a:off x="77762" y="939928"/>
            <a:ext cx="6932638" cy="258404"/>
          </a:xfrm>
          <a:prstGeom prst="rect">
            <a:avLst/>
          </a:prstGeom>
        </p:spPr>
        <p:txBody>
          <a:bodyPr vert="horz" wrap="square" lIns="0" tIns="12065" rIns="0" bIns="0" rtlCol="0">
            <a:spAutoFit/>
          </a:bodyPr>
          <a:lstStyle/>
          <a:p>
            <a:pPr marL="12700">
              <a:lnSpc>
                <a:spcPct val="100000"/>
              </a:lnSpc>
              <a:spcBef>
                <a:spcPts val="95"/>
              </a:spcBef>
            </a:pPr>
            <a:r>
              <a:rPr sz="1600" b="1" spc="-30" dirty="0">
                <a:latin typeface="Meiryo UI"/>
                <a:cs typeface="Meiryo UI"/>
              </a:rPr>
              <a:t>【</a:t>
            </a:r>
            <a:r>
              <a:rPr lang="ja-JP" altLang="en-US" sz="1600" b="1" spc="-30" dirty="0">
                <a:latin typeface="Meiryo UI"/>
                <a:cs typeface="Meiryo UI"/>
              </a:rPr>
              <a:t>二次元バーコード</a:t>
            </a:r>
            <a:r>
              <a:rPr sz="1600" b="1" spc="-30" dirty="0" err="1">
                <a:latin typeface="Meiryo UI"/>
                <a:cs typeface="Meiryo UI"/>
              </a:rPr>
              <a:t>での参加申込み方法</a:t>
            </a:r>
            <a:r>
              <a:rPr sz="1600" b="1" spc="-30" dirty="0">
                <a:latin typeface="Meiryo UI"/>
                <a:cs typeface="Meiryo UI"/>
              </a:rPr>
              <a:t>】</a:t>
            </a:r>
            <a:r>
              <a:rPr lang="ja-JP" altLang="en-US" sz="1600" b="1" spc="-30" dirty="0">
                <a:latin typeface="Meiryo UI"/>
                <a:cs typeface="Meiryo UI"/>
              </a:rPr>
              <a:t>　　</a:t>
            </a:r>
            <a:r>
              <a:rPr lang="ja-JP" altLang="en-US" sz="1400" b="1" spc="-30" dirty="0">
                <a:solidFill>
                  <a:srgbClr val="FF0000"/>
                </a:solidFill>
                <a:latin typeface="Meiryo UI" panose="020B0604030504040204" pitchFamily="50" charset="-128"/>
                <a:ea typeface="Meiryo UI" panose="020B0604030504040204" pitchFamily="50" charset="-128"/>
                <a:cs typeface="Meiryo UI"/>
              </a:rPr>
              <a:t>お申込みはこちらの二次元コードから！</a:t>
            </a:r>
            <a:endParaRPr sz="1600" dirty="0">
              <a:solidFill>
                <a:srgbClr val="FF0000"/>
              </a:solidFill>
              <a:latin typeface="Meiryo UI" panose="020B0604030504040204" pitchFamily="50" charset="-128"/>
              <a:ea typeface="Meiryo UI" panose="020B0604030504040204" pitchFamily="50" charset="-128"/>
              <a:cs typeface="Meiryo UI"/>
            </a:endParaRPr>
          </a:p>
        </p:txBody>
      </p:sp>
      <p:sp>
        <p:nvSpPr>
          <p:cNvPr id="7" name="object 7"/>
          <p:cNvSpPr/>
          <p:nvPr/>
        </p:nvSpPr>
        <p:spPr>
          <a:xfrm>
            <a:off x="60960" y="2590800"/>
            <a:ext cx="6690359" cy="342900"/>
          </a:xfrm>
          <a:custGeom>
            <a:avLst/>
            <a:gdLst/>
            <a:ahLst/>
            <a:cxnLst/>
            <a:rect l="l" t="t" r="r" b="b"/>
            <a:pathLst>
              <a:path w="6690359" h="342900">
                <a:moveTo>
                  <a:pt x="6690359" y="0"/>
                </a:moveTo>
                <a:lnTo>
                  <a:pt x="0" y="0"/>
                </a:lnTo>
                <a:lnTo>
                  <a:pt x="0" y="342900"/>
                </a:lnTo>
                <a:lnTo>
                  <a:pt x="6690359" y="342900"/>
                </a:lnTo>
                <a:lnTo>
                  <a:pt x="6690359" y="0"/>
                </a:lnTo>
                <a:close/>
              </a:path>
            </a:pathLst>
          </a:custGeom>
          <a:solidFill>
            <a:srgbClr val="BCD6ED"/>
          </a:solidFill>
        </p:spPr>
        <p:txBody>
          <a:bodyPr wrap="square" lIns="0" tIns="0" rIns="0" bIns="0" rtlCol="0"/>
          <a:lstStyle/>
          <a:p>
            <a:endParaRPr/>
          </a:p>
        </p:txBody>
      </p:sp>
      <p:sp>
        <p:nvSpPr>
          <p:cNvPr id="9" name="object 9"/>
          <p:cNvSpPr txBox="1"/>
          <p:nvPr/>
        </p:nvSpPr>
        <p:spPr>
          <a:xfrm>
            <a:off x="71627" y="1517456"/>
            <a:ext cx="6307455" cy="1772280"/>
          </a:xfrm>
          <a:prstGeom prst="rect">
            <a:avLst/>
          </a:prstGeom>
        </p:spPr>
        <p:txBody>
          <a:bodyPr vert="horz" wrap="square" lIns="0" tIns="12700" rIns="0" bIns="0" rtlCol="0">
            <a:spAutoFit/>
          </a:bodyPr>
          <a:lstStyle/>
          <a:p>
            <a:pPr marL="12700">
              <a:lnSpc>
                <a:spcPct val="100000"/>
              </a:lnSpc>
              <a:spcBef>
                <a:spcPts val="100"/>
              </a:spcBef>
            </a:pPr>
            <a:endParaRPr lang="en-US" sz="1400" spc="-5" dirty="0">
              <a:latin typeface="Meiryo UI"/>
              <a:cs typeface="Meiryo UI"/>
            </a:endParaRPr>
          </a:p>
          <a:p>
            <a:pPr marL="12700">
              <a:lnSpc>
                <a:spcPct val="100000"/>
              </a:lnSpc>
              <a:spcBef>
                <a:spcPts val="100"/>
              </a:spcBef>
            </a:pPr>
            <a:r>
              <a:rPr sz="1400" spc="-5" dirty="0" err="1">
                <a:latin typeface="Meiryo UI"/>
                <a:cs typeface="Meiryo UI"/>
              </a:rPr>
              <a:t>右の</a:t>
            </a:r>
            <a:r>
              <a:rPr lang="ja-JP" altLang="en-US" sz="1400" dirty="0">
                <a:latin typeface="Meiryo UI"/>
                <a:cs typeface="Meiryo UI"/>
              </a:rPr>
              <a:t>二次元バーコード</a:t>
            </a:r>
            <a:r>
              <a:rPr sz="1400" spc="-20" dirty="0" err="1">
                <a:latin typeface="Meiryo UI"/>
                <a:cs typeface="Meiryo UI"/>
              </a:rPr>
              <a:t>をスマホなどのカメラで読み取ります</a:t>
            </a:r>
            <a:r>
              <a:rPr sz="1400" spc="-20" dirty="0">
                <a:latin typeface="Meiryo UI"/>
                <a:cs typeface="Meiryo UI"/>
              </a:rPr>
              <a:t>。</a:t>
            </a:r>
            <a:endParaRPr sz="1400" dirty="0">
              <a:latin typeface="Meiryo UI"/>
              <a:cs typeface="Meiryo UI"/>
            </a:endParaRPr>
          </a:p>
          <a:p>
            <a:pPr marL="12700">
              <a:lnSpc>
                <a:spcPct val="100000"/>
              </a:lnSpc>
            </a:pPr>
            <a:r>
              <a:rPr sz="1400" dirty="0">
                <a:latin typeface="Meiryo UI"/>
                <a:cs typeface="Meiryo UI"/>
              </a:rPr>
              <a:t>「</a:t>
            </a:r>
            <a:r>
              <a:rPr sz="1400" spc="-25" dirty="0">
                <a:latin typeface="Meiryo UI"/>
                <a:cs typeface="Meiryo UI"/>
              </a:rPr>
              <a:t>Zoomウェビナー」</a:t>
            </a:r>
            <a:r>
              <a:rPr sz="1400" spc="-25" dirty="0" err="1">
                <a:latin typeface="Meiryo UI"/>
                <a:cs typeface="Meiryo UI"/>
              </a:rPr>
              <a:t>の登録画面が表示されますのでご登録をお願いします</a:t>
            </a:r>
            <a:r>
              <a:rPr sz="1400" spc="-25" dirty="0">
                <a:latin typeface="Meiryo UI"/>
                <a:cs typeface="Meiryo UI"/>
              </a:rPr>
              <a:t>。</a:t>
            </a:r>
            <a:endParaRPr lang="en-US" sz="1400" spc="-25" dirty="0">
              <a:latin typeface="Meiryo UI"/>
              <a:cs typeface="Meiryo UI"/>
            </a:endParaRPr>
          </a:p>
          <a:p>
            <a:pPr marL="12700">
              <a:lnSpc>
                <a:spcPct val="100000"/>
              </a:lnSpc>
            </a:pPr>
            <a:endParaRPr lang="en-US" sz="1400" spc="-25" dirty="0">
              <a:latin typeface="Meiryo UI"/>
              <a:cs typeface="ＭＳ Ｐゴシック"/>
            </a:endParaRPr>
          </a:p>
          <a:p>
            <a:pPr marL="12700">
              <a:lnSpc>
                <a:spcPct val="100000"/>
              </a:lnSpc>
            </a:pPr>
            <a:endParaRPr lang="en-US" sz="1400" spc="-25" dirty="0">
              <a:latin typeface="Meiryo UI"/>
              <a:cs typeface="ＭＳ Ｐゴシック"/>
            </a:endParaRPr>
          </a:p>
          <a:p>
            <a:pPr marL="12700">
              <a:lnSpc>
                <a:spcPct val="100000"/>
              </a:lnSpc>
            </a:pPr>
            <a:r>
              <a:rPr sz="1800" dirty="0">
                <a:latin typeface="ＭＳ Ｐゴシック"/>
                <a:cs typeface="ＭＳ Ｐゴシック"/>
              </a:rPr>
              <a:t>【</a:t>
            </a:r>
            <a:r>
              <a:rPr sz="1800" b="1" spc="-40" dirty="0">
                <a:latin typeface="Meiryo UI"/>
                <a:cs typeface="Meiryo UI"/>
              </a:rPr>
              <a:t>FAX</a:t>
            </a:r>
            <a:r>
              <a:rPr sz="1800" b="1" spc="-5" dirty="0">
                <a:latin typeface="Meiryo UI"/>
                <a:cs typeface="Meiryo UI"/>
              </a:rPr>
              <a:t>での参加申込方法</a:t>
            </a:r>
            <a:r>
              <a:rPr sz="1800" dirty="0">
                <a:latin typeface="ＭＳ Ｐゴシック"/>
                <a:cs typeface="ＭＳ Ｐゴシック"/>
              </a:rPr>
              <a:t>】</a:t>
            </a:r>
            <a:r>
              <a:rPr sz="1400" b="1" spc="-10" dirty="0">
                <a:solidFill>
                  <a:srgbClr val="FF0000"/>
                </a:solidFill>
                <a:latin typeface="Meiryo UI"/>
                <a:cs typeface="Meiryo UI"/>
              </a:rPr>
              <a:t>下記にご記入の上、この用紙を</a:t>
            </a:r>
            <a:r>
              <a:rPr sz="1400" b="1" spc="-30" dirty="0">
                <a:solidFill>
                  <a:srgbClr val="FF0000"/>
                </a:solidFill>
                <a:latin typeface="Meiryo UI"/>
                <a:cs typeface="Meiryo UI"/>
              </a:rPr>
              <a:t>FAX</a:t>
            </a:r>
            <a:r>
              <a:rPr sz="1400" b="1" spc="-20" dirty="0">
                <a:solidFill>
                  <a:srgbClr val="FF0000"/>
                </a:solidFill>
                <a:latin typeface="Meiryo UI"/>
                <a:cs typeface="Meiryo UI"/>
              </a:rPr>
              <a:t>してください。</a:t>
            </a:r>
            <a:endParaRPr sz="1400" dirty="0">
              <a:latin typeface="Meiryo UI"/>
              <a:cs typeface="Meiryo UI"/>
            </a:endParaRPr>
          </a:p>
          <a:p>
            <a:pPr marL="164465" algn="ctr">
              <a:lnSpc>
                <a:spcPct val="100000"/>
              </a:lnSpc>
              <a:spcBef>
                <a:spcPts val="880"/>
              </a:spcBef>
            </a:pPr>
            <a:r>
              <a:rPr sz="1800" b="1" spc="-40" dirty="0">
                <a:latin typeface="Meiryo UI"/>
                <a:cs typeface="Meiryo UI"/>
              </a:rPr>
              <a:t>FAX</a:t>
            </a:r>
            <a:r>
              <a:rPr sz="1800" b="1" dirty="0">
                <a:latin typeface="Meiryo UI"/>
                <a:cs typeface="Meiryo UI"/>
              </a:rPr>
              <a:t>番号：</a:t>
            </a:r>
            <a:r>
              <a:rPr lang="en-US" altLang="ja-JP" sz="1800" b="1" dirty="0">
                <a:latin typeface="Meiryo UI"/>
                <a:cs typeface="Meiryo UI"/>
              </a:rPr>
              <a:t>019-626-3883</a:t>
            </a:r>
            <a:endParaRPr sz="1800" dirty="0">
              <a:latin typeface="Meiryo UI"/>
              <a:cs typeface="Meiryo UI"/>
            </a:endParaRPr>
          </a:p>
        </p:txBody>
      </p:sp>
      <p:sp>
        <p:nvSpPr>
          <p:cNvPr id="10" name="object 10"/>
          <p:cNvSpPr/>
          <p:nvPr/>
        </p:nvSpPr>
        <p:spPr>
          <a:xfrm>
            <a:off x="59435" y="7110095"/>
            <a:ext cx="6727190" cy="376555"/>
          </a:xfrm>
          <a:custGeom>
            <a:avLst/>
            <a:gdLst/>
            <a:ahLst/>
            <a:cxnLst/>
            <a:rect l="l" t="t" r="r" b="b"/>
            <a:pathLst>
              <a:path w="6727190" h="376554">
                <a:moveTo>
                  <a:pt x="6726935" y="0"/>
                </a:moveTo>
                <a:lnTo>
                  <a:pt x="0" y="0"/>
                </a:lnTo>
                <a:lnTo>
                  <a:pt x="0" y="376428"/>
                </a:lnTo>
                <a:lnTo>
                  <a:pt x="6726935" y="376428"/>
                </a:lnTo>
                <a:lnTo>
                  <a:pt x="6726935" y="0"/>
                </a:lnTo>
                <a:close/>
              </a:path>
            </a:pathLst>
          </a:custGeom>
          <a:solidFill>
            <a:srgbClr val="BCD6ED"/>
          </a:solidFill>
        </p:spPr>
        <p:txBody>
          <a:bodyPr wrap="square" lIns="0" tIns="0" rIns="0" bIns="0" rtlCol="0"/>
          <a:lstStyle/>
          <a:p>
            <a:endParaRPr/>
          </a:p>
        </p:txBody>
      </p:sp>
      <p:grpSp>
        <p:nvGrpSpPr>
          <p:cNvPr id="11" name="object 11"/>
          <p:cNvGrpSpPr/>
          <p:nvPr/>
        </p:nvGrpSpPr>
        <p:grpSpPr>
          <a:xfrm>
            <a:off x="-6350" y="9253473"/>
            <a:ext cx="6857365" cy="596900"/>
            <a:chOff x="-6350" y="9253473"/>
            <a:chExt cx="6857365" cy="596900"/>
          </a:xfrm>
        </p:grpSpPr>
        <p:sp>
          <p:nvSpPr>
            <p:cNvPr id="12" name="object 12"/>
            <p:cNvSpPr/>
            <p:nvPr/>
          </p:nvSpPr>
          <p:spPr>
            <a:xfrm>
              <a:off x="0" y="9259823"/>
              <a:ext cx="6844665" cy="584200"/>
            </a:xfrm>
            <a:custGeom>
              <a:avLst/>
              <a:gdLst/>
              <a:ahLst/>
              <a:cxnLst/>
              <a:rect l="l" t="t" r="r" b="b"/>
              <a:pathLst>
                <a:path w="6844665" h="584200">
                  <a:moveTo>
                    <a:pt x="6844283" y="0"/>
                  </a:moveTo>
                  <a:lnTo>
                    <a:pt x="0" y="0"/>
                  </a:lnTo>
                  <a:lnTo>
                    <a:pt x="0" y="583691"/>
                  </a:lnTo>
                  <a:lnTo>
                    <a:pt x="6844283" y="583691"/>
                  </a:lnTo>
                  <a:lnTo>
                    <a:pt x="6844283" y="0"/>
                  </a:lnTo>
                  <a:close/>
                </a:path>
              </a:pathLst>
            </a:custGeom>
            <a:solidFill>
              <a:srgbClr val="212A35"/>
            </a:solidFill>
          </p:spPr>
          <p:txBody>
            <a:bodyPr wrap="square" lIns="0" tIns="0" rIns="0" bIns="0" rtlCol="0"/>
            <a:lstStyle/>
            <a:p>
              <a:endParaRPr/>
            </a:p>
          </p:txBody>
        </p:sp>
        <p:sp>
          <p:nvSpPr>
            <p:cNvPr id="13" name="object 13"/>
            <p:cNvSpPr/>
            <p:nvPr/>
          </p:nvSpPr>
          <p:spPr>
            <a:xfrm>
              <a:off x="0" y="9259823"/>
              <a:ext cx="6844665" cy="584200"/>
            </a:xfrm>
            <a:custGeom>
              <a:avLst/>
              <a:gdLst/>
              <a:ahLst/>
              <a:cxnLst/>
              <a:rect l="l" t="t" r="r" b="b"/>
              <a:pathLst>
                <a:path w="6844665" h="584200">
                  <a:moveTo>
                    <a:pt x="0" y="583691"/>
                  </a:moveTo>
                  <a:lnTo>
                    <a:pt x="6844283" y="583691"/>
                  </a:lnTo>
                  <a:lnTo>
                    <a:pt x="6844283" y="0"/>
                  </a:lnTo>
                  <a:lnTo>
                    <a:pt x="0" y="0"/>
                  </a:lnTo>
                  <a:lnTo>
                    <a:pt x="0" y="583691"/>
                  </a:lnTo>
                  <a:close/>
                </a:path>
              </a:pathLst>
            </a:custGeom>
            <a:ln w="12699">
              <a:solidFill>
                <a:srgbClr val="41709C"/>
              </a:solidFill>
            </a:ln>
          </p:spPr>
          <p:txBody>
            <a:bodyPr wrap="square" lIns="0" tIns="0" rIns="0" bIns="0" rtlCol="0"/>
            <a:lstStyle/>
            <a:p>
              <a:endParaRPr/>
            </a:p>
          </p:txBody>
        </p:sp>
      </p:grpSp>
      <p:pic>
        <p:nvPicPr>
          <p:cNvPr id="14" name="object 14"/>
          <p:cNvPicPr/>
          <p:nvPr/>
        </p:nvPicPr>
        <p:blipFill>
          <a:blip r:embed="rId2" cstate="print"/>
          <a:stretch>
            <a:fillRect/>
          </a:stretch>
        </p:blipFill>
        <p:spPr>
          <a:xfrm>
            <a:off x="1227097" y="8734245"/>
            <a:ext cx="432135" cy="424346"/>
          </a:xfrm>
          <a:prstGeom prst="rect">
            <a:avLst/>
          </a:prstGeom>
        </p:spPr>
      </p:pic>
      <p:sp>
        <p:nvSpPr>
          <p:cNvPr id="15" name="object 15"/>
          <p:cNvSpPr txBox="1"/>
          <p:nvPr/>
        </p:nvSpPr>
        <p:spPr>
          <a:xfrm>
            <a:off x="64719" y="7181244"/>
            <a:ext cx="6259881" cy="1991443"/>
          </a:xfrm>
          <a:prstGeom prst="rect">
            <a:avLst/>
          </a:prstGeom>
        </p:spPr>
        <p:txBody>
          <a:bodyPr vert="horz" wrap="square" lIns="0" tIns="12065" rIns="0" bIns="0" rtlCol="0">
            <a:spAutoFit/>
          </a:bodyPr>
          <a:lstStyle/>
          <a:p>
            <a:pPr marL="321310" algn="ctr">
              <a:lnSpc>
                <a:spcPct val="100000"/>
              </a:lnSpc>
              <a:spcBef>
                <a:spcPts val="95"/>
              </a:spcBef>
            </a:pPr>
            <a:r>
              <a:rPr sz="1600" b="1" spc="-10" dirty="0">
                <a:latin typeface="Meiryo UI"/>
                <a:cs typeface="Meiryo UI"/>
              </a:rPr>
              <a:t>【</a:t>
            </a:r>
            <a:r>
              <a:rPr lang="ja-JP" altLang="en-US" sz="1600" b="1" spc="-10" dirty="0">
                <a:latin typeface="Meiryo UI"/>
                <a:cs typeface="Meiryo UI"/>
              </a:rPr>
              <a:t>二次元バーコード</a:t>
            </a:r>
            <a:r>
              <a:rPr sz="1600" b="1" spc="-10" dirty="0">
                <a:latin typeface="Meiryo UI"/>
                <a:cs typeface="Meiryo UI"/>
              </a:rPr>
              <a:t>・</a:t>
            </a:r>
            <a:r>
              <a:rPr sz="1600" b="1" spc="-45" dirty="0">
                <a:latin typeface="Meiryo UI"/>
                <a:cs typeface="Meiryo UI"/>
              </a:rPr>
              <a:t>FAX</a:t>
            </a:r>
            <a:r>
              <a:rPr sz="1600" b="1" spc="-25" dirty="0">
                <a:latin typeface="Meiryo UI"/>
                <a:cs typeface="Meiryo UI"/>
              </a:rPr>
              <a:t>申込共通】</a:t>
            </a:r>
            <a:r>
              <a:rPr sz="1600" b="1" spc="-35" dirty="0">
                <a:latin typeface="Meiryo UI"/>
                <a:cs typeface="Meiryo UI"/>
              </a:rPr>
              <a:t>Zoomウェビナー登録後のご案内</a:t>
            </a:r>
            <a:endParaRPr sz="1600" dirty="0">
              <a:latin typeface="Meiryo UI"/>
              <a:cs typeface="Meiryo UI"/>
            </a:endParaRPr>
          </a:p>
          <a:p>
            <a:pPr marL="12700" marR="1245235">
              <a:lnSpc>
                <a:spcPct val="102600"/>
              </a:lnSpc>
              <a:spcBef>
                <a:spcPts val="915"/>
              </a:spcBef>
            </a:pPr>
            <a:r>
              <a:rPr sz="1150" dirty="0">
                <a:latin typeface="Meiryo UI"/>
                <a:cs typeface="Meiryo UI"/>
              </a:rPr>
              <a:t>【Zoom</a:t>
            </a:r>
            <a:r>
              <a:rPr sz="1150" spc="-5" dirty="0">
                <a:latin typeface="Meiryo UI"/>
                <a:cs typeface="Meiryo UI"/>
              </a:rPr>
              <a:t>ウェビナー </a:t>
            </a:r>
            <a:r>
              <a:rPr sz="1150" spc="-5" dirty="0" err="1">
                <a:latin typeface="Meiryo UI"/>
                <a:cs typeface="Meiryo UI"/>
              </a:rPr>
              <a:t>登録確認メール】セミナー参加用のＵＲＬなどが記載されています</a:t>
            </a:r>
            <a:r>
              <a:rPr lang="ja-JP" altLang="en-US" sz="1150" spc="-5" dirty="0">
                <a:latin typeface="Meiryo UI"/>
                <a:cs typeface="Meiryo UI"/>
              </a:rPr>
              <a:t>。　　　</a:t>
            </a:r>
            <a:r>
              <a:rPr sz="1150" spc="-5" dirty="0" err="1">
                <a:latin typeface="Meiryo UI"/>
                <a:cs typeface="Meiryo UI"/>
              </a:rPr>
              <a:t>当日</a:t>
            </a:r>
            <a:r>
              <a:rPr lang="ja-JP" altLang="en-US" sz="1150" spc="-5" dirty="0">
                <a:latin typeface="Meiryo UI"/>
                <a:cs typeface="Meiryo UI"/>
              </a:rPr>
              <a:t>こちら</a:t>
            </a:r>
            <a:r>
              <a:rPr sz="1150" spc="-5" dirty="0" err="1">
                <a:latin typeface="Meiryo UI"/>
                <a:cs typeface="Meiryo UI"/>
              </a:rPr>
              <a:t>からご参加いただきます</a:t>
            </a:r>
            <a:r>
              <a:rPr sz="1150" spc="-5" dirty="0">
                <a:latin typeface="Meiryo UI"/>
                <a:cs typeface="Meiryo UI"/>
              </a:rPr>
              <a:t>。</a:t>
            </a:r>
            <a:endParaRPr lang="en-US" sz="1150" spc="-5" dirty="0">
              <a:latin typeface="Meiryo UI"/>
              <a:cs typeface="Meiryo UI"/>
            </a:endParaRPr>
          </a:p>
          <a:p>
            <a:pPr marL="12700" marR="1245235">
              <a:lnSpc>
                <a:spcPct val="102600"/>
              </a:lnSpc>
              <a:spcBef>
                <a:spcPts val="915"/>
              </a:spcBef>
            </a:pPr>
            <a:r>
              <a:rPr lang="ja-JP" altLang="en-US" sz="300" dirty="0">
                <a:latin typeface="Meiryo UI"/>
                <a:cs typeface="Meiryo UI"/>
              </a:rPr>
              <a:t>　</a:t>
            </a:r>
            <a:endParaRPr sz="1150" dirty="0">
              <a:latin typeface="Meiryo UI"/>
              <a:cs typeface="Meiryo UI"/>
            </a:endParaRPr>
          </a:p>
          <a:p>
            <a:pPr marL="12700">
              <a:lnSpc>
                <a:spcPct val="100000"/>
              </a:lnSpc>
              <a:spcBef>
                <a:spcPts val="25"/>
              </a:spcBef>
            </a:pPr>
            <a:r>
              <a:rPr sz="1150" dirty="0">
                <a:latin typeface="Meiryo UI"/>
                <a:cs typeface="Meiryo UI"/>
              </a:rPr>
              <a:t>【セミナー資料のURL</a:t>
            </a:r>
            <a:r>
              <a:rPr sz="1150" spc="-5" dirty="0">
                <a:latin typeface="Meiryo UI"/>
                <a:cs typeface="Meiryo UI"/>
              </a:rPr>
              <a:t>】セミナー資料をダウンロードできるメールを別途送信します。</a:t>
            </a:r>
            <a:endParaRPr sz="1150" dirty="0">
              <a:latin typeface="Meiryo UI"/>
              <a:cs typeface="Meiryo UI"/>
            </a:endParaRPr>
          </a:p>
          <a:p>
            <a:pPr marL="12700">
              <a:lnSpc>
                <a:spcPct val="100000"/>
              </a:lnSpc>
            </a:pPr>
            <a:r>
              <a:rPr sz="1100" b="1" spc="-10" dirty="0">
                <a:solidFill>
                  <a:srgbClr val="FF0000"/>
                </a:solidFill>
                <a:latin typeface="Meiryo UI"/>
                <a:cs typeface="Meiryo UI"/>
              </a:rPr>
              <a:t>運営サイド（リスクマネジメント・ラボラトリー </a:t>
            </a:r>
            <a:r>
              <a:rPr sz="1100" b="1" spc="-10" dirty="0">
                <a:solidFill>
                  <a:srgbClr val="FF0000"/>
                </a:solidFill>
                <a:latin typeface="Meiryo UI"/>
                <a:cs typeface="Meiryo UI"/>
                <a:hlinkClick r:id="rId3"/>
              </a:rPr>
              <a:t>&lt;no</a:t>
            </a:r>
            <a:r>
              <a:rPr sz="1100" b="1" spc="-10" dirty="0">
                <a:solidFill>
                  <a:srgbClr val="FF0000"/>
                </a:solidFill>
                <a:latin typeface="Meiryo UI"/>
                <a:cs typeface="Meiryo UI"/>
              </a:rPr>
              <a:t>-</a:t>
            </a:r>
            <a:r>
              <a:rPr sz="1100" b="1" spc="-10" dirty="0">
                <a:solidFill>
                  <a:srgbClr val="FF0000"/>
                </a:solidFill>
                <a:latin typeface="Meiryo UI"/>
                <a:cs typeface="Meiryo UI"/>
                <a:hlinkClick r:id="rId3"/>
              </a:rPr>
              <a:t>reply@zoom.us</a:t>
            </a:r>
            <a:r>
              <a:rPr sz="1100" b="1" spc="10" dirty="0">
                <a:solidFill>
                  <a:srgbClr val="FF0000"/>
                </a:solidFill>
                <a:latin typeface="Meiryo UI"/>
                <a:cs typeface="Meiryo UI"/>
              </a:rPr>
              <a:t>&gt; </a:t>
            </a:r>
            <a:r>
              <a:rPr sz="1100" b="1" dirty="0">
                <a:solidFill>
                  <a:srgbClr val="FF0000"/>
                </a:solidFill>
                <a:latin typeface="Meiryo UI"/>
                <a:cs typeface="Meiryo UI"/>
              </a:rPr>
              <a:t>）</a:t>
            </a:r>
            <a:r>
              <a:rPr sz="1100" b="1" spc="-15" dirty="0">
                <a:solidFill>
                  <a:srgbClr val="FF0000"/>
                </a:solidFill>
                <a:latin typeface="Meiryo UI"/>
                <a:cs typeface="Meiryo UI"/>
              </a:rPr>
              <a:t>からメールが届きますので、</a:t>
            </a:r>
            <a:endParaRPr sz="1100" dirty="0">
              <a:latin typeface="Meiryo UI"/>
              <a:cs typeface="Meiryo UI"/>
            </a:endParaRPr>
          </a:p>
          <a:p>
            <a:pPr marL="12700">
              <a:lnSpc>
                <a:spcPct val="100000"/>
              </a:lnSpc>
            </a:pPr>
            <a:r>
              <a:rPr sz="1100" b="1" spc="-20" dirty="0">
                <a:solidFill>
                  <a:srgbClr val="FF0000"/>
                </a:solidFill>
                <a:latin typeface="Meiryo UI"/>
                <a:cs typeface="Meiryo UI"/>
              </a:rPr>
              <a:t>受信拒否設定などご確認をお願いいたします。迷惑メールフォルダに届く可能性もありますので、ご注意ください。</a:t>
            </a:r>
            <a:endParaRPr sz="1100" dirty="0">
              <a:latin typeface="Meiryo UI"/>
              <a:cs typeface="Meiryo UI"/>
            </a:endParaRPr>
          </a:p>
          <a:p>
            <a:pPr marL="2009139" marR="186690">
              <a:lnSpc>
                <a:spcPct val="100000"/>
              </a:lnSpc>
              <a:spcBef>
                <a:spcPts val="690"/>
              </a:spcBef>
            </a:pPr>
            <a:r>
              <a:rPr sz="1050" b="1" spc="-10" dirty="0">
                <a:solidFill>
                  <a:srgbClr val="5B9BD4"/>
                </a:solidFill>
                <a:latin typeface="Meiryo UI"/>
                <a:cs typeface="Meiryo UI"/>
              </a:rPr>
              <a:t>★WebTV会議システム「Zoom</a:t>
            </a:r>
            <a:r>
              <a:rPr sz="1050" b="1" spc="-20" dirty="0">
                <a:solidFill>
                  <a:srgbClr val="5B9BD4"/>
                </a:solidFill>
                <a:latin typeface="Meiryo UI"/>
                <a:cs typeface="Meiryo UI"/>
              </a:rPr>
              <a:t>」を利用します。スマホ、タブレットの場合は</a:t>
            </a:r>
            <a:r>
              <a:rPr sz="1050" b="1" spc="-5" dirty="0">
                <a:solidFill>
                  <a:srgbClr val="5B9BD4"/>
                </a:solidFill>
                <a:latin typeface="Meiryo UI"/>
                <a:cs typeface="Meiryo UI"/>
              </a:rPr>
              <a:t>アプリ「</a:t>
            </a:r>
            <a:r>
              <a:rPr sz="1050" b="1" dirty="0">
                <a:solidFill>
                  <a:srgbClr val="5B9BD4"/>
                </a:solidFill>
                <a:latin typeface="Meiryo UI"/>
                <a:cs typeface="Meiryo UI"/>
              </a:rPr>
              <a:t>Zoom</a:t>
            </a:r>
            <a:r>
              <a:rPr sz="1050" b="1" spc="10" dirty="0">
                <a:solidFill>
                  <a:srgbClr val="5B9BD4"/>
                </a:solidFill>
                <a:latin typeface="Meiryo UI"/>
                <a:cs typeface="Meiryo UI"/>
              </a:rPr>
              <a:t> </a:t>
            </a:r>
            <a:r>
              <a:rPr sz="1050" b="1" dirty="0">
                <a:solidFill>
                  <a:srgbClr val="5B9BD4"/>
                </a:solidFill>
                <a:latin typeface="Meiryo UI"/>
                <a:cs typeface="Meiryo UI"/>
              </a:rPr>
              <a:t>Cloud</a:t>
            </a:r>
            <a:r>
              <a:rPr sz="1050" b="1" spc="20" dirty="0">
                <a:solidFill>
                  <a:srgbClr val="5B9BD4"/>
                </a:solidFill>
                <a:latin typeface="Meiryo UI"/>
                <a:cs typeface="Meiryo UI"/>
              </a:rPr>
              <a:t> </a:t>
            </a:r>
            <a:r>
              <a:rPr sz="1050" b="1" spc="-10" dirty="0">
                <a:solidFill>
                  <a:srgbClr val="5B9BD4"/>
                </a:solidFill>
                <a:latin typeface="Meiryo UI"/>
                <a:cs typeface="Meiryo UI"/>
              </a:rPr>
              <a:t>meetings</a:t>
            </a:r>
            <a:r>
              <a:rPr sz="1050" b="1" spc="-20" dirty="0">
                <a:solidFill>
                  <a:srgbClr val="5B9BD4"/>
                </a:solidFill>
                <a:latin typeface="Meiryo UI"/>
                <a:cs typeface="Meiryo UI"/>
              </a:rPr>
              <a:t>」のダウンロードが必要になります。</a:t>
            </a:r>
            <a:endParaRPr sz="1050" dirty="0">
              <a:latin typeface="Meiryo UI"/>
              <a:cs typeface="Meiryo UI"/>
            </a:endParaRPr>
          </a:p>
          <a:p>
            <a:pPr marL="2009139">
              <a:lnSpc>
                <a:spcPct val="100000"/>
              </a:lnSpc>
            </a:pPr>
            <a:r>
              <a:rPr sz="1050" b="1" spc="-25" dirty="0" err="1">
                <a:solidFill>
                  <a:srgbClr val="5B9BD4"/>
                </a:solidFill>
                <a:latin typeface="Meiryo UI"/>
                <a:cs typeface="Meiryo UI"/>
              </a:rPr>
              <a:t>パソコンからはアプリのインストールは不要で「ブラウザーで参加」が可能です</a:t>
            </a:r>
            <a:r>
              <a:rPr sz="1050" b="1" spc="-25" dirty="0">
                <a:solidFill>
                  <a:srgbClr val="5B9BD4"/>
                </a:solidFill>
                <a:latin typeface="Meiryo UI"/>
                <a:cs typeface="Meiryo UI"/>
              </a:rPr>
              <a:t>。</a:t>
            </a:r>
            <a:endParaRPr sz="1050" dirty="0">
              <a:latin typeface="Meiryo UI"/>
              <a:cs typeface="Meiryo UI"/>
            </a:endParaRPr>
          </a:p>
        </p:txBody>
      </p:sp>
      <p:sp>
        <p:nvSpPr>
          <p:cNvPr id="16" name="object 16"/>
          <p:cNvSpPr txBox="1"/>
          <p:nvPr/>
        </p:nvSpPr>
        <p:spPr>
          <a:xfrm>
            <a:off x="386536" y="6734123"/>
            <a:ext cx="6593840" cy="349455"/>
          </a:xfrm>
          <a:prstGeom prst="rect">
            <a:avLst/>
          </a:prstGeom>
        </p:spPr>
        <p:txBody>
          <a:bodyPr vert="horz" wrap="square" lIns="0" tIns="13335" rIns="0" bIns="0" rtlCol="0">
            <a:spAutoFit/>
          </a:bodyPr>
          <a:lstStyle/>
          <a:p>
            <a:pPr marL="12700">
              <a:lnSpc>
                <a:spcPct val="100000"/>
              </a:lnSpc>
              <a:spcBef>
                <a:spcPts val="105"/>
              </a:spcBef>
            </a:pPr>
            <a:r>
              <a:rPr sz="1050" spc="-25" dirty="0">
                <a:latin typeface="Meiryo UI"/>
                <a:cs typeface="Meiryo UI"/>
              </a:rPr>
              <a:t>・</a:t>
            </a:r>
            <a:r>
              <a:rPr lang="ja-JP" altLang="en-US" sz="1050" spc="-25" dirty="0">
                <a:latin typeface="Meiryo UI"/>
                <a:cs typeface="Meiryo UI"/>
              </a:rPr>
              <a:t>いわて</a:t>
            </a:r>
            <a:r>
              <a:rPr sz="1050" spc="-25" dirty="0" err="1">
                <a:latin typeface="Meiryo UI"/>
                <a:cs typeface="Meiryo UI"/>
              </a:rPr>
              <a:t>医師協同組合は、セミナー運営を</a:t>
            </a:r>
            <a:r>
              <a:rPr lang="ja-JP" altLang="en-US" sz="1050" spc="-25" dirty="0">
                <a:latin typeface="Meiryo UI"/>
                <a:cs typeface="Meiryo UI"/>
              </a:rPr>
              <a:t>株式会社リスクマネジメント・ラボラトリーに</a:t>
            </a:r>
            <a:r>
              <a:rPr sz="1050" spc="-25" dirty="0" err="1">
                <a:latin typeface="Meiryo UI"/>
                <a:cs typeface="Meiryo UI"/>
              </a:rPr>
              <a:t>委託しています</a:t>
            </a:r>
            <a:r>
              <a:rPr sz="1050" spc="-25" dirty="0">
                <a:latin typeface="Meiryo UI"/>
                <a:cs typeface="Meiryo UI"/>
              </a:rPr>
              <a:t>。</a:t>
            </a:r>
            <a:endParaRPr lang="ja-JP" altLang="en-US" sz="1050" spc="-25" dirty="0">
              <a:latin typeface="Meiryo UI"/>
              <a:cs typeface="Meiryo UI"/>
            </a:endParaRPr>
          </a:p>
          <a:p>
            <a:pPr marL="12700">
              <a:lnSpc>
                <a:spcPct val="100000"/>
              </a:lnSpc>
              <a:spcBef>
                <a:spcPts val="105"/>
              </a:spcBef>
            </a:pPr>
            <a:r>
              <a:rPr lang="ja-JP" altLang="en-US" sz="1050" spc="-25" dirty="0">
                <a:latin typeface="Meiryo UI"/>
                <a:cs typeface="Meiryo UI"/>
              </a:rPr>
              <a:t>・</a:t>
            </a:r>
            <a:r>
              <a:rPr sz="1050" spc="-25" dirty="0" err="1">
                <a:latin typeface="Meiryo UI"/>
                <a:cs typeface="Meiryo UI"/>
              </a:rPr>
              <a:t>ご記入いただいた情報は、セミナーの運営管理以外の</a:t>
            </a:r>
            <a:r>
              <a:rPr sz="1050" spc="-20" dirty="0" err="1">
                <a:latin typeface="Meiryo UI"/>
                <a:cs typeface="Meiryo UI"/>
              </a:rPr>
              <a:t>目的に使用することはございません</a:t>
            </a:r>
            <a:r>
              <a:rPr sz="1050" spc="-20" dirty="0">
                <a:latin typeface="Meiryo UI"/>
                <a:cs typeface="Meiryo UI"/>
              </a:rPr>
              <a:t>。</a:t>
            </a:r>
            <a:endParaRPr sz="1050" dirty="0">
              <a:latin typeface="Meiryo UI"/>
              <a:cs typeface="Meiryo UI"/>
            </a:endParaRPr>
          </a:p>
        </p:txBody>
      </p:sp>
      <p:sp>
        <p:nvSpPr>
          <p:cNvPr id="18" name="object 2">
            <a:extLst>
              <a:ext uri="{FF2B5EF4-FFF2-40B4-BE49-F238E27FC236}">
                <a16:creationId xmlns:a16="http://schemas.microsoft.com/office/drawing/2014/main" id="{2640629D-528D-E47A-6C41-C8A3E5EE5377}"/>
              </a:ext>
            </a:extLst>
          </p:cNvPr>
          <p:cNvSpPr txBox="1"/>
          <p:nvPr/>
        </p:nvSpPr>
        <p:spPr>
          <a:xfrm>
            <a:off x="731012" y="9331249"/>
            <a:ext cx="5424170" cy="321242"/>
          </a:xfrm>
          <a:prstGeom prst="rect">
            <a:avLst/>
          </a:prstGeom>
        </p:spPr>
        <p:txBody>
          <a:bodyPr vert="horz" wrap="square" lIns="0" tIns="13335" rIns="0" bIns="0" rtlCol="0">
            <a:spAutoFit/>
          </a:bodyPr>
          <a:lstStyle/>
          <a:p>
            <a:pPr marL="2540" algn="ctr">
              <a:lnSpc>
                <a:spcPct val="100000"/>
              </a:lnSpc>
              <a:spcBef>
                <a:spcPts val="105"/>
              </a:spcBef>
            </a:pPr>
            <a:r>
              <a:rPr sz="2000" b="1" spc="-15" dirty="0">
                <a:solidFill>
                  <a:srgbClr val="FFFFFF"/>
                </a:solidFill>
                <a:latin typeface="Meiryo UI"/>
                <a:cs typeface="Meiryo UI"/>
              </a:rPr>
              <a:t>主催： </a:t>
            </a:r>
            <a:r>
              <a:rPr lang="ja-JP" altLang="en-US" sz="2000" b="1" spc="-15" dirty="0">
                <a:solidFill>
                  <a:srgbClr val="FFFFFF"/>
                </a:solidFill>
                <a:latin typeface="Meiryo UI"/>
                <a:cs typeface="Meiryo UI"/>
              </a:rPr>
              <a:t>いわて医師協同組合</a:t>
            </a:r>
            <a:endParaRPr lang="en-US" altLang="ja-JP" sz="2000" b="1" spc="-15" dirty="0">
              <a:solidFill>
                <a:srgbClr val="FFFFFF"/>
              </a:solidFill>
              <a:latin typeface="Meiryo UI"/>
              <a:cs typeface="Meiryo UI"/>
            </a:endParaRPr>
          </a:p>
        </p:txBody>
      </p:sp>
      <p:pic>
        <p:nvPicPr>
          <p:cNvPr id="22" name="図 21">
            <a:extLst>
              <a:ext uri="{FF2B5EF4-FFF2-40B4-BE49-F238E27FC236}">
                <a16:creationId xmlns:a16="http://schemas.microsoft.com/office/drawing/2014/main" id="{B7CDBBB2-C021-5EEA-A0E4-EFB7162D7369}"/>
              </a:ext>
            </a:extLst>
          </p:cNvPr>
          <p:cNvPicPr>
            <a:picLocks noChangeAspect="1"/>
          </p:cNvPicPr>
          <p:nvPr/>
        </p:nvPicPr>
        <p:blipFill>
          <a:blip r:embed="rId4"/>
          <a:stretch>
            <a:fillRect/>
          </a:stretch>
        </p:blipFill>
        <p:spPr>
          <a:xfrm>
            <a:off x="386536" y="3332337"/>
            <a:ext cx="6039206" cy="3388333"/>
          </a:xfrm>
          <a:prstGeom prst="rect">
            <a:avLst/>
          </a:prstGeom>
        </p:spPr>
      </p:pic>
      <p:pic>
        <p:nvPicPr>
          <p:cNvPr id="6" name="図 5">
            <a:extLst>
              <a:ext uri="{FF2B5EF4-FFF2-40B4-BE49-F238E27FC236}">
                <a16:creationId xmlns:a16="http://schemas.microsoft.com/office/drawing/2014/main" id="{3B8FD084-FE4F-18CF-5C0E-995C9D790F3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31157" y="1353155"/>
            <a:ext cx="1194585" cy="119458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309</TotalTime>
  <Words>369</Words>
  <Application>Microsoft Office PowerPoint</Application>
  <PresentationFormat>A4 210 x 297 mm</PresentationFormat>
  <Paragraphs>52</Paragraphs>
  <Slides>2</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Meiryo UI</vt:lpstr>
      <vt:lpstr>ＭＳ Ｐゴシック</vt:lpstr>
      <vt:lpstr>游ゴシック</vt:lpstr>
      <vt:lpstr>Office Theme</vt:lpstr>
      <vt:lpstr>会場＆webのハイブリッドセミナー</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内田</dc:creator>
  <cp:lastModifiedBy>鈴木　敬</cp:lastModifiedBy>
  <cp:revision>20</cp:revision>
  <cp:lastPrinted>2024-09-20T01:30:49Z</cp:lastPrinted>
  <dcterms:created xsi:type="dcterms:W3CDTF">2023-09-20T00:06:26Z</dcterms:created>
  <dcterms:modified xsi:type="dcterms:W3CDTF">2025-04-04T07:08:54Z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2023-01-16T00:00:00Z</vt:filetime>
  </property>
  <property fmtid="{D5CDD505-2E9C-101B-9397-08002B2CF9AE}" pid="3" name="Creator">
    <vt:lpwstr>Microsoft® PowerPoint® 2021</vt:lpwstr>
  </property>
  <property fmtid="{D5CDD505-2E9C-101B-9397-08002B2CF9AE}" pid="4" name="LastSaved">
    <vt:filetime>2023-09-20T00:00:00Z</vt:filetime>
  </property>
  <property fmtid="{D5CDD505-2E9C-101B-9397-08002B2CF9AE}" pid="5" name="Producer">
    <vt:lpwstr>Microsoft® PowerPoint® 2021</vt:lpwstr>
  </property>
</Properties>
</file>