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421" r:id="rId2"/>
    <p:sldId id="463" r:id="rId3"/>
    <p:sldId id="468" r:id="rId4"/>
    <p:sldId id="466" r:id="rId5"/>
    <p:sldId id="469" r:id="rId6"/>
    <p:sldId id="467" r:id="rId7"/>
    <p:sldId id="470" r:id="rId8"/>
    <p:sldId id="464" r:id="rId9"/>
    <p:sldId id="465" r:id="rId10"/>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5C0"/>
    <a:srgbClr val="52F856"/>
    <a:srgbClr val="0000FF"/>
    <a:srgbClr val="FFFF99"/>
    <a:srgbClr val="FF5B5B"/>
    <a:srgbClr val="F43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88309" autoAdjust="0"/>
  </p:normalViewPr>
  <p:slideViewPr>
    <p:cSldViewPr snapToGrid="0">
      <p:cViewPr>
        <p:scale>
          <a:sx n="98" d="100"/>
          <a:sy n="98" d="100"/>
        </p:scale>
        <p:origin x="336" y="-2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ボランティア活動人数</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1698904685618406E-2"/>
          <c:y val="0.12529720349971446"/>
          <c:w val="0.91419782617797196"/>
          <c:h val="0.72123547197470605"/>
        </c:manualLayout>
      </c:layout>
      <c:barChart>
        <c:barDir val="col"/>
        <c:grouping val="stacked"/>
        <c:varyColors val="0"/>
        <c:ser>
          <c:idx val="0"/>
          <c:order val="0"/>
          <c:tx>
            <c:strRef>
              <c:f>Sheet1!$A$8</c:f>
              <c:strCache>
                <c:ptCount val="1"/>
                <c:pt idx="0">
                  <c:v>広島県</c:v>
                </c:pt>
              </c:strCache>
            </c:strRef>
          </c:tx>
          <c:spPr>
            <a:solidFill>
              <a:schemeClr val="accent1"/>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Sheet1!$B$8:$K$8</c:f>
              <c:numCache>
                <c:formatCode>#,##0_ </c:formatCode>
                <c:ptCount val="10"/>
                <c:pt idx="0">
                  <c:v>2224</c:v>
                </c:pt>
                <c:pt idx="1">
                  <c:v>3032</c:v>
                </c:pt>
                <c:pt idx="2">
                  <c:v>5322</c:v>
                </c:pt>
                <c:pt idx="3">
                  <c:v>4261</c:v>
                </c:pt>
                <c:pt idx="4">
                  <c:v>1304</c:v>
                </c:pt>
                <c:pt idx="5">
                  <c:v>1438</c:v>
                </c:pt>
                <c:pt idx="6">
                  <c:v>1571</c:v>
                </c:pt>
                <c:pt idx="7">
                  <c:v>1478</c:v>
                </c:pt>
                <c:pt idx="8">
                  <c:v>3978</c:v>
                </c:pt>
                <c:pt idx="9">
                  <c:v>4627</c:v>
                </c:pt>
              </c:numCache>
            </c:numRef>
          </c:val>
        </c:ser>
        <c:ser>
          <c:idx val="1"/>
          <c:order val="1"/>
          <c:tx>
            <c:strRef>
              <c:f>Sheet1!$A$9</c:f>
              <c:strCache>
                <c:ptCount val="1"/>
                <c:pt idx="0">
                  <c:v>岡山県</c:v>
                </c:pt>
              </c:strCache>
            </c:strRef>
          </c:tx>
          <c:spPr>
            <a:solidFill>
              <a:schemeClr val="accent2"/>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Sheet1!$B$9:$K$9</c:f>
              <c:numCache>
                <c:formatCode>#,##0_ </c:formatCode>
                <c:ptCount val="10"/>
                <c:pt idx="0">
                  <c:v>6036</c:v>
                </c:pt>
                <c:pt idx="1">
                  <c:v>3624</c:v>
                </c:pt>
                <c:pt idx="2">
                  <c:v>5450</c:v>
                </c:pt>
                <c:pt idx="3">
                  <c:v>3625</c:v>
                </c:pt>
                <c:pt idx="4">
                  <c:v>1263</c:v>
                </c:pt>
                <c:pt idx="5">
                  <c:v>1474</c:v>
                </c:pt>
                <c:pt idx="6">
                  <c:v>1422</c:v>
                </c:pt>
                <c:pt idx="7">
                  <c:v>1388</c:v>
                </c:pt>
                <c:pt idx="8">
                  <c:v>2812</c:v>
                </c:pt>
                <c:pt idx="9">
                  <c:v>2994</c:v>
                </c:pt>
              </c:numCache>
            </c:numRef>
          </c:val>
        </c:ser>
        <c:ser>
          <c:idx val="2"/>
          <c:order val="2"/>
          <c:tx>
            <c:strRef>
              <c:f>Sheet1!$A$10</c:f>
              <c:strCache>
                <c:ptCount val="1"/>
                <c:pt idx="0">
                  <c:v>愛媛県</c:v>
                </c:pt>
              </c:strCache>
            </c:strRef>
          </c:tx>
          <c:spPr>
            <a:solidFill>
              <a:schemeClr val="accent3"/>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Sheet1!$B$10:$K$10</c:f>
              <c:numCache>
                <c:formatCode>#,##0_ </c:formatCode>
                <c:ptCount val="10"/>
                <c:pt idx="0">
                  <c:v>2152</c:v>
                </c:pt>
                <c:pt idx="1">
                  <c:v>2056</c:v>
                </c:pt>
                <c:pt idx="2">
                  <c:v>2841</c:v>
                </c:pt>
                <c:pt idx="3">
                  <c:v>1570</c:v>
                </c:pt>
                <c:pt idx="4">
                  <c:v>633</c:v>
                </c:pt>
                <c:pt idx="5">
                  <c:v>636</c:v>
                </c:pt>
                <c:pt idx="6">
                  <c:v>728</c:v>
                </c:pt>
                <c:pt idx="7">
                  <c:v>534</c:v>
                </c:pt>
                <c:pt idx="8">
                  <c:v>1160</c:v>
                </c:pt>
                <c:pt idx="9">
                  <c:v>1278</c:v>
                </c:pt>
              </c:numCache>
            </c:numRef>
          </c:val>
        </c:ser>
        <c:ser>
          <c:idx val="3"/>
          <c:order val="3"/>
          <c:tx>
            <c:strRef>
              <c:f>Sheet1!$A$11</c:f>
              <c:strCache>
                <c:ptCount val="1"/>
                <c:pt idx="0">
                  <c:v>岐阜県</c:v>
                </c:pt>
              </c:strCache>
            </c:strRef>
          </c:tx>
          <c:spPr>
            <a:solidFill>
              <a:schemeClr val="accent4"/>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Sheet1!$B$11:$K$11</c:f>
              <c:numCache>
                <c:formatCode>#,##0_ </c:formatCode>
                <c:ptCount val="10"/>
                <c:pt idx="0">
                  <c:v>2472</c:v>
                </c:pt>
                <c:pt idx="1">
                  <c:v>1380</c:v>
                </c:pt>
                <c:pt idx="2">
                  <c:v>1524</c:v>
                </c:pt>
                <c:pt idx="3">
                  <c:v>757</c:v>
                </c:pt>
                <c:pt idx="4">
                  <c:v>188</c:v>
                </c:pt>
                <c:pt idx="5">
                  <c:v>226</c:v>
                </c:pt>
                <c:pt idx="6">
                  <c:v>180</c:v>
                </c:pt>
                <c:pt idx="7">
                  <c:v>133</c:v>
                </c:pt>
                <c:pt idx="9">
                  <c:v>0</c:v>
                </c:pt>
              </c:numCache>
            </c:numRef>
          </c:val>
        </c:ser>
        <c:ser>
          <c:idx val="4"/>
          <c:order val="4"/>
          <c:tx>
            <c:strRef>
              <c:f>Sheet1!$A$12</c:f>
              <c:strCache>
                <c:ptCount val="1"/>
                <c:pt idx="0">
                  <c:v>京都府</c:v>
                </c:pt>
              </c:strCache>
            </c:strRef>
          </c:tx>
          <c:spPr>
            <a:solidFill>
              <a:schemeClr val="accent5"/>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Sheet1!$B$12:$K$12</c:f>
              <c:numCache>
                <c:formatCode>#,##0_ </c:formatCode>
                <c:ptCount val="10"/>
                <c:pt idx="0">
                  <c:v>816</c:v>
                </c:pt>
                <c:pt idx="1">
                  <c:v>794</c:v>
                </c:pt>
                <c:pt idx="2">
                  <c:v>800</c:v>
                </c:pt>
                <c:pt idx="3">
                  <c:v>693</c:v>
                </c:pt>
                <c:pt idx="4">
                  <c:v>114</c:v>
                </c:pt>
                <c:pt idx="5">
                  <c:v>294</c:v>
                </c:pt>
                <c:pt idx="6">
                  <c:v>116</c:v>
                </c:pt>
                <c:pt idx="7">
                  <c:v>67</c:v>
                </c:pt>
                <c:pt idx="8">
                  <c:v>235</c:v>
                </c:pt>
                <c:pt idx="9">
                  <c:v>188</c:v>
                </c:pt>
              </c:numCache>
            </c:numRef>
          </c:val>
        </c:ser>
        <c:ser>
          <c:idx val="5"/>
          <c:order val="5"/>
          <c:tx>
            <c:strRef>
              <c:f>Sheet1!$A$13</c:f>
              <c:strCache>
                <c:ptCount val="1"/>
                <c:pt idx="0">
                  <c:v>高知県</c:v>
                </c:pt>
              </c:strCache>
            </c:strRef>
          </c:tx>
          <c:spPr>
            <a:solidFill>
              <a:schemeClr val="accent6"/>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Sheet1!$B$13:$K$13</c:f>
              <c:numCache>
                <c:formatCode>#,##0_ </c:formatCode>
                <c:ptCount val="10"/>
                <c:pt idx="0">
                  <c:v>1189</c:v>
                </c:pt>
                <c:pt idx="1">
                  <c:v>399</c:v>
                </c:pt>
                <c:pt idx="2">
                  <c:v>184</c:v>
                </c:pt>
                <c:pt idx="3">
                  <c:v>129</c:v>
                </c:pt>
                <c:pt idx="9">
                  <c:v>0</c:v>
                </c:pt>
              </c:numCache>
            </c:numRef>
          </c:val>
        </c:ser>
        <c:ser>
          <c:idx val="6"/>
          <c:order val="6"/>
          <c:tx>
            <c:strRef>
              <c:f>Sheet1!$A$14</c:f>
              <c:strCache>
                <c:ptCount val="1"/>
                <c:pt idx="0">
                  <c:v>山口県</c:v>
                </c:pt>
              </c:strCache>
            </c:strRef>
          </c:tx>
          <c:spPr>
            <a:solidFill>
              <a:schemeClr val="accent1">
                <a:lumMod val="60000"/>
              </a:schemeClr>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Sheet1!$B$14:$K$14</c:f>
              <c:numCache>
                <c:formatCode>#,##0_ </c:formatCode>
                <c:ptCount val="10"/>
                <c:pt idx="0">
                  <c:v>736</c:v>
                </c:pt>
                <c:pt idx="1">
                  <c:v>617</c:v>
                </c:pt>
                <c:pt idx="2">
                  <c:v>709</c:v>
                </c:pt>
                <c:pt idx="3">
                  <c:v>494</c:v>
                </c:pt>
                <c:pt idx="4">
                  <c:v>166</c:v>
                </c:pt>
                <c:pt idx="5">
                  <c:v>155</c:v>
                </c:pt>
                <c:pt idx="6">
                  <c:v>222</c:v>
                </c:pt>
                <c:pt idx="7">
                  <c:v>181</c:v>
                </c:pt>
                <c:pt idx="8">
                  <c:v>139</c:v>
                </c:pt>
                <c:pt idx="9">
                  <c:v>200</c:v>
                </c:pt>
              </c:numCache>
            </c:numRef>
          </c:val>
        </c:ser>
        <c:ser>
          <c:idx val="7"/>
          <c:order val="7"/>
          <c:tx>
            <c:strRef>
              <c:f>Sheet1!$A$15</c:f>
              <c:strCache>
                <c:ptCount val="1"/>
                <c:pt idx="0">
                  <c:v>島根県</c:v>
                </c:pt>
              </c:strCache>
            </c:strRef>
          </c:tx>
          <c:spPr>
            <a:solidFill>
              <a:schemeClr val="accent2">
                <a:lumMod val="60000"/>
              </a:schemeClr>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Sheet1!$B$15:$K$15</c:f>
              <c:numCache>
                <c:formatCode>#,##0_ </c:formatCode>
                <c:ptCount val="10"/>
                <c:pt idx="0">
                  <c:v>781</c:v>
                </c:pt>
                <c:pt idx="1">
                  <c:v>187</c:v>
                </c:pt>
                <c:pt idx="2">
                  <c:v>251</c:v>
                </c:pt>
                <c:pt idx="3">
                  <c:v>215</c:v>
                </c:pt>
                <c:pt idx="4">
                  <c:v>36</c:v>
                </c:pt>
                <c:pt idx="5">
                  <c:v>57</c:v>
                </c:pt>
                <c:pt idx="6">
                  <c:v>36</c:v>
                </c:pt>
                <c:pt idx="7">
                  <c:v>27</c:v>
                </c:pt>
                <c:pt idx="8">
                  <c:v>91</c:v>
                </c:pt>
                <c:pt idx="9">
                  <c:v>87</c:v>
                </c:pt>
              </c:numCache>
            </c:numRef>
          </c:val>
        </c:ser>
        <c:ser>
          <c:idx val="8"/>
          <c:order val="8"/>
          <c:tx>
            <c:strRef>
              <c:f>Sheet1!$A$16</c:f>
              <c:strCache>
                <c:ptCount val="1"/>
                <c:pt idx="0">
                  <c:v>福岡県</c:v>
                </c:pt>
              </c:strCache>
            </c:strRef>
          </c:tx>
          <c:spPr>
            <a:solidFill>
              <a:schemeClr val="accent3">
                <a:lumMod val="60000"/>
              </a:schemeClr>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Sheet1!$B$16:$K$16</c:f>
              <c:numCache>
                <c:formatCode>#,##0_ </c:formatCode>
                <c:ptCount val="10"/>
                <c:pt idx="0">
                  <c:v>1172</c:v>
                </c:pt>
                <c:pt idx="1">
                  <c:v>247</c:v>
                </c:pt>
                <c:pt idx="2">
                  <c:v>229</c:v>
                </c:pt>
                <c:pt idx="3">
                  <c:v>154</c:v>
                </c:pt>
                <c:pt idx="4">
                  <c:v>42</c:v>
                </c:pt>
                <c:pt idx="5">
                  <c:v>54</c:v>
                </c:pt>
                <c:pt idx="6">
                  <c:v>59</c:v>
                </c:pt>
                <c:pt idx="9">
                  <c:v>58</c:v>
                </c:pt>
              </c:numCache>
            </c:numRef>
          </c:val>
        </c:ser>
        <c:ser>
          <c:idx val="9"/>
          <c:order val="9"/>
          <c:tx>
            <c:strRef>
              <c:f>Sheet1!$A$17</c:f>
              <c:strCache>
                <c:ptCount val="1"/>
                <c:pt idx="0">
                  <c:v>兵庫県</c:v>
                </c:pt>
              </c:strCache>
            </c:strRef>
          </c:tx>
          <c:spPr>
            <a:solidFill>
              <a:schemeClr val="accent4">
                <a:lumMod val="60000"/>
              </a:schemeClr>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Sheet1!$B$17:$K$17</c:f>
              <c:numCache>
                <c:formatCode>#,##0_ </c:formatCode>
                <c:ptCount val="10"/>
                <c:pt idx="0">
                  <c:v>127</c:v>
                </c:pt>
                <c:pt idx="1">
                  <c:v>69</c:v>
                </c:pt>
                <c:pt idx="2">
                  <c:v>35</c:v>
                </c:pt>
                <c:pt idx="9">
                  <c:v>0</c:v>
                </c:pt>
              </c:numCache>
            </c:numRef>
          </c:val>
        </c:ser>
        <c:ser>
          <c:idx val="10"/>
          <c:order val="10"/>
          <c:tx>
            <c:strRef>
              <c:f>Sheet1!$A$18</c:f>
              <c:strCache>
                <c:ptCount val="1"/>
                <c:pt idx="0">
                  <c:v>鳥取県</c:v>
                </c:pt>
              </c:strCache>
            </c:strRef>
          </c:tx>
          <c:spPr>
            <a:solidFill>
              <a:schemeClr val="accent5">
                <a:lumMod val="60000"/>
              </a:schemeClr>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Sheet1!$B$18:$K$18</c:f>
              <c:numCache>
                <c:formatCode>#,##0_ </c:formatCode>
                <c:ptCount val="10"/>
                <c:pt idx="0">
                  <c:v>55</c:v>
                </c:pt>
                <c:pt idx="1">
                  <c:v>20</c:v>
                </c:pt>
                <c:pt idx="2">
                  <c:v>17</c:v>
                </c:pt>
                <c:pt idx="9">
                  <c:v>0</c:v>
                </c:pt>
              </c:numCache>
            </c:numRef>
          </c:val>
        </c:ser>
        <c:ser>
          <c:idx val="11"/>
          <c:order val="11"/>
          <c:tx>
            <c:strRef>
              <c:f>Sheet1!$A$19</c:f>
              <c:strCache>
                <c:ptCount val="1"/>
                <c:pt idx="0">
                  <c:v>佐賀県</c:v>
                </c:pt>
              </c:strCache>
            </c:strRef>
          </c:tx>
          <c:spPr>
            <a:solidFill>
              <a:schemeClr val="accent6">
                <a:lumMod val="60000"/>
              </a:schemeClr>
            </a:solidFill>
            <a:ln>
              <a:noFill/>
            </a:ln>
            <a:effectLst/>
          </c:spPr>
          <c:invertIfNegative val="0"/>
          <c:cat>
            <c:strRef>
              <c:f>Sheet1!$B$7:$K$7</c:f>
              <c:strCache>
                <c:ptCount val="10"/>
                <c:pt idx="0">
                  <c:v>7/13(金）まで</c:v>
                </c:pt>
                <c:pt idx="1">
                  <c:v>7/14(土)</c:v>
                </c:pt>
                <c:pt idx="2">
                  <c:v>7/15(日)</c:v>
                </c:pt>
                <c:pt idx="3">
                  <c:v>7/16(月)</c:v>
                </c:pt>
                <c:pt idx="4">
                  <c:v>7/17(火)</c:v>
                </c:pt>
                <c:pt idx="5">
                  <c:v>7/18(水)</c:v>
                </c:pt>
                <c:pt idx="6">
                  <c:v>7/19(木)</c:v>
                </c:pt>
                <c:pt idx="7">
                  <c:v>7/20(金)</c:v>
                </c:pt>
                <c:pt idx="8">
                  <c:v>7/21(土)</c:v>
                </c:pt>
                <c:pt idx="9">
                  <c:v>7/22(日)</c:v>
                </c:pt>
              </c:strCache>
            </c:strRef>
          </c:cat>
          <c:val>
            <c:numRef>
              <c:f>Sheet1!$B$19:$K$19</c:f>
              <c:numCache>
                <c:formatCode>#,##0_ </c:formatCode>
                <c:ptCount val="10"/>
                <c:pt idx="0">
                  <c:v>80</c:v>
                </c:pt>
              </c:numCache>
            </c:numRef>
          </c:val>
        </c:ser>
        <c:dLbls>
          <c:showLegendKey val="0"/>
          <c:showVal val="0"/>
          <c:showCatName val="0"/>
          <c:showSerName val="0"/>
          <c:showPercent val="0"/>
          <c:showBubbleSize val="0"/>
        </c:dLbls>
        <c:gapWidth val="75"/>
        <c:overlap val="100"/>
        <c:axId val="640218800"/>
        <c:axId val="636773288"/>
      </c:barChart>
      <c:catAx>
        <c:axId val="64021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6773288"/>
        <c:crosses val="autoZero"/>
        <c:auto val="1"/>
        <c:lblAlgn val="ctr"/>
        <c:lblOffset val="100"/>
        <c:noMultiLvlLbl val="0"/>
      </c:catAx>
      <c:valAx>
        <c:axId val="63677328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0218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0.15016</cdr:x>
      <cdr:y>0.31558</cdr:y>
    </cdr:from>
    <cdr:to>
      <cdr:x>0.23197</cdr:x>
      <cdr:y>0.38337</cdr:y>
    </cdr:to>
    <cdr:sp macro="" textlink="">
      <cdr:nvSpPr>
        <cdr:cNvPr id="6" name="正方形/長方形 5"/>
        <cdr:cNvSpPr/>
      </cdr:nvSpPr>
      <cdr:spPr>
        <a:xfrm xmlns:a="http://schemas.openxmlformats.org/drawingml/2006/main">
          <a:off x="1679858" y="1115188"/>
          <a:ext cx="915217" cy="2395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ysClr val="windowText" lastClr="000000"/>
              </a:solidFill>
            </a:rPr>
            <a:t>12,425</a:t>
          </a:r>
          <a:r>
            <a:rPr kumimoji="1" lang="ja-JP" altLang="en-US" sz="1100">
              <a:solidFill>
                <a:sysClr val="windowText" lastClr="000000"/>
              </a:solidFill>
            </a:rPr>
            <a:t>人</a:t>
          </a:r>
        </a:p>
      </cdr:txBody>
    </cdr:sp>
  </cdr:relSizeAnchor>
  <cdr:relSizeAnchor xmlns:cdr="http://schemas.openxmlformats.org/drawingml/2006/chartDrawing">
    <cdr:from>
      <cdr:x>0.23989</cdr:x>
      <cdr:y>0.12859</cdr:y>
    </cdr:from>
    <cdr:to>
      <cdr:x>0.3217</cdr:x>
      <cdr:y>0.19639</cdr:y>
    </cdr:to>
    <cdr:sp macro="" textlink="">
      <cdr:nvSpPr>
        <cdr:cNvPr id="7" name="正方形/長方形 6"/>
        <cdr:cNvSpPr/>
      </cdr:nvSpPr>
      <cdr:spPr>
        <a:xfrm xmlns:a="http://schemas.openxmlformats.org/drawingml/2006/main">
          <a:off x="2683646" y="454405"/>
          <a:ext cx="915217" cy="2395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ysClr val="windowText" lastClr="000000"/>
              </a:solidFill>
            </a:rPr>
            <a:t>17,362</a:t>
          </a:r>
          <a:r>
            <a:rPr kumimoji="1" lang="ja-JP" altLang="en-US" sz="1100">
              <a:solidFill>
                <a:sysClr val="windowText" lastClr="000000"/>
              </a:solidFill>
            </a:rPr>
            <a:t>人</a:t>
          </a:r>
        </a:p>
      </cdr:txBody>
    </cdr:sp>
  </cdr:relSizeAnchor>
  <cdr:relSizeAnchor xmlns:cdr="http://schemas.openxmlformats.org/drawingml/2006/chartDrawing">
    <cdr:from>
      <cdr:x>0.33408</cdr:x>
      <cdr:y>0.3344</cdr:y>
    </cdr:from>
    <cdr:to>
      <cdr:x>0.41588</cdr:x>
      <cdr:y>0.4022</cdr:y>
    </cdr:to>
    <cdr:sp macro="" textlink="">
      <cdr:nvSpPr>
        <cdr:cNvPr id="8" name="正方形/長方形 7"/>
        <cdr:cNvSpPr/>
      </cdr:nvSpPr>
      <cdr:spPr>
        <a:xfrm xmlns:a="http://schemas.openxmlformats.org/drawingml/2006/main">
          <a:off x="3737392" y="1181691"/>
          <a:ext cx="915106" cy="2395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ysClr val="windowText" lastClr="000000"/>
              </a:solidFill>
            </a:rPr>
            <a:t>11,898</a:t>
          </a:r>
          <a:r>
            <a:rPr kumimoji="1" lang="ja-JP" altLang="en-US" sz="1100">
              <a:solidFill>
                <a:sysClr val="windowText" lastClr="000000"/>
              </a:solidFill>
            </a:rPr>
            <a:t>人</a:t>
          </a:r>
        </a:p>
      </cdr:txBody>
    </cdr:sp>
  </cdr:relSizeAnchor>
  <cdr:relSizeAnchor xmlns:cdr="http://schemas.openxmlformats.org/drawingml/2006/chartDrawing">
    <cdr:from>
      <cdr:x>0.42496</cdr:x>
      <cdr:y>0.61687</cdr:y>
    </cdr:from>
    <cdr:to>
      <cdr:x>0.50677</cdr:x>
      <cdr:y>0.68466</cdr:y>
    </cdr:to>
    <cdr:sp macro="" textlink="">
      <cdr:nvSpPr>
        <cdr:cNvPr id="9" name="正方形/長方形 8"/>
        <cdr:cNvSpPr/>
      </cdr:nvSpPr>
      <cdr:spPr>
        <a:xfrm xmlns:a="http://schemas.openxmlformats.org/drawingml/2006/main">
          <a:off x="5677003" y="2179889"/>
          <a:ext cx="1092884" cy="2395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ysClr val="windowText" lastClr="000000"/>
              </a:solidFill>
            </a:rPr>
            <a:t>3,746</a:t>
          </a:r>
          <a:r>
            <a:rPr kumimoji="1" lang="ja-JP" altLang="en-US" sz="1100">
              <a:solidFill>
                <a:sysClr val="windowText" lastClr="000000"/>
              </a:solidFill>
            </a:rPr>
            <a:t>人</a:t>
          </a:r>
        </a:p>
      </cdr:txBody>
    </cdr:sp>
  </cdr:relSizeAnchor>
  <cdr:relSizeAnchor xmlns:cdr="http://schemas.openxmlformats.org/drawingml/2006/chartDrawing">
    <cdr:from>
      <cdr:x>0.51799</cdr:x>
      <cdr:y>0.60317</cdr:y>
    </cdr:from>
    <cdr:to>
      <cdr:x>0.59979</cdr:x>
      <cdr:y>0.67096</cdr:y>
    </cdr:to>
    <cdr:sp macro="" textlink="">
      <cdr:nvSpPr>
        <cdr:cNvPr id="10" name="正方形/長方形 9"/>
        <cdr:cNvSpPr/>
      </cdr:nvSpPr>
      <cdr:spPr>
        <a:xfrm xmlns:a="http://schemas.openxmlformats.org/drawingml/2006/main">
          <a:off x="5794815" y="2131464"/>
          <a:ext cx="915105" cy="23955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ysClr val="windowText" lastClr="000000"/>
              </a:solidFill>
            </a:rPr>
            <a:t>4,334</a:t>
          </a:r>
          <a:r>
            <a:rPr kumimoji="1" lang="ja-JP" altLang="en-US" sz="1100">
              <a:solidFill>
                <a:sysClr val="windowText" lastClr="000000"/>
              </a:solidFill>
            </a:rPr>
            <a:t>人</a:t>
          </a:r>
        </a:p>
      </cdr:txBody>
    </cdr:sp>
  </cdr:relSizeAnchor>
  <cdr:relSizeAnchor xmlns:cdr="http://schemas.openxmlformats.org/drawingml/2006/chartDrawing">
    <cdr:from>
      <cdr:x>0.60905</cdr:x>
      <cdr:y>0.60289</cdr:y>
    </cdr:from>
    <cdr:to>
      <cdr:x>0.69086</cdr:x>
      <cdr:y>0.67068</cdr:y>
    </cdr:to>
    <cdr:sp macro="" textlink="">
      <cdr:nvSpPr>
        <cdr:cNvPr id="11" name="正方形/長方形 10"/>
        <cdr:cNvSpPr/>
      </cdr:nvSpPr>
      <cdr:spPr>
        <a:xfrm xmlns:a="http://schemas.openxmlformats.org/drawingml/2006/main">
          <a:off x="6813545" y="2130490"/>
          <a:ext cx="915218" cy="2395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ysClr val="windowText" lastClr="000000"/>
              </a:solidFill>
            </a:rPr>
            <a:t>4,334</a:t>
          </a:r>
          <a:r>
            <a:rPr kumimoji="1" lang="ja-JP" altLang="en-US" sz="1100">
              <a:solidFill>
                <a:sysClr val="windowText" lastClr="000000"/>
              </a:solidFill>
            </a:rPr>
            <a:t>人</a:t>
          </a:r>
        </a:p>
      </cdr:txBody>
    </cdr:sp>
  </cdr:relSizeAnchor>
  <cdr:relSizeAnchor xmlns:cdr="http://schemas.openxmlformats.org/drawingml/2006/chartDrawing">
    <cdr:from>
      <cdr:x>0.69998</cdr:x>
      <cdr:y>0.61445</cdr:y>
    </cdr:from>
    <cdr:to>
      <cdr:x>0.78178</cdr:x>
      <cdr:y>0.68224</cdr:y>
    </cdr:to>
    <cdr:sp macro="" textlink="">
      <cdr:nvSpPr>
        <cdr:cNvPr id="12" name="正方形/長方形 11"/>
        <cdr:cNvSpPr/>
      </cdr:nvSpPr>
      <cdr:spPr>
        <a:xfrm xmlns:a="http://schemas.openxmlformats.org/drawingml/2006/main">
          <a:off x="7830790" y="2171338"/>
          <a:ext cx="915106" cy="23955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ysClr val="windowText" lastClr="000000"/>
              </a:solidFill>
            </a:rPr>
            <a:t>3,808</a:t>
          </a:r>
          <a:r>
            <a:rPr kumimoji="1" lang="ja-JP" altLang="en-US" sz="1100">
              <a:solidFill>
                <a:sysClr val="windowText" lastClr="000000"/>
              </a:solidFill>
            </a:rPr>
            <a:t>人</a:t>
          </a:r>
        </a:p>
      </cdr:txBody>
    </cdr:sp>
  </cdr:relSizeAnchor>
  <cdr:relSizeAnchor xmlns:cdr="http://schemas.openxmlformats.org/drawingml/2006/chartDrawing">
    <cdr:from>
      <cdr:x>0.78574</cdr:x>
      <cdr:y>0.4661</cdr:y>
    </cdr:from>
    <cdr:to>
      <cdr:x>0.86755</cdr:x>
      <cdr:y>0.53389</cdr:y>
    </cdr:to>
    <cdr:sp macro="" textlink="">
      <cdr:nvSpPr>
        <cdr:cNvPr id="13" name="正方形/長方形 12"/>
        <cdr:cNvSpPr/>
      </cdr:nvSpPr>
      <cdr:spPr>
        <a:xfrm xmlns:a="http://schemas.openxmlformats.org/drawingml/2006/main">
          <a:off x="7535286" y="1647109"/>
          <a:ext cx="784558" cy="2395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dirty="0">
              <a:solidFill>
                <a:sysClr val="windowText" lastClr="000000"/>
              </a:solidFill>
            </a:rPr>
            <a:t>8,415</a:t>
          </a:r>
          <a:r>
            <a:rPr kumimoji="1" lang="ja-JP" altLang="en-US" sz="1100" dirty="0">
              <a:solidFill>
                <a:sysClr val="windowText" lastClr="000000"/>
              </a:solidFill>
            </a:rPr>
            <a:t>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r>
              <a:rPr kumimoji="1" lang="en-US" altLang="ja-JP" smtClean="0"/>
              <a:t>2018/7/24</a:t>
            </a:r>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3BE283F-939A-4029-A11A-CF594DE5FDA7}" type="slidenum">
              <a:rPr kumimoji="1" lang="ja-JP" altLang="en-US" smtClean="0"/>
              <a:t>‹#›</a:t>
            </a:fld>
            <a:endParaRPr kumimoji="1" lang="ja-JP" altLang="en-US"/>
          </a:p>
        </p:txBody>
      </p:sp>
    </p:spTree>
    <p:extLst>
      <p:ext uri="{BB962C8B-B14F-4D97-AF65-F5344CB8AC3E}">
        <p14:creationId xmlns:p14="http://schemas.microsoft.com/office/powerpoint/2010/main" val="303139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kumimoji="1" lang="en-US" altLang="ja-JP" smtClean="0"/>
              <a:t>2018/7/24</a:t>
            </a:r>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6" y="5267547"/>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5E09741-0924-4AB1-A417-3D29A9C040E4}" type="slidenum">
              <a:rPr kumimoji="1" lang="ja-JP" altLang="en-US" smtClean="0"/>
              <a:t>‹#›</a:t>
            </a:fld>
            <a:endParaRPr kumimoji="1" lang="ja-JP" altLang="en-US"/>
          </a:p>
        </p:txBody>
      </p:sp>
    </p:spTree>
    <p:extLst>
      <p:ext uri="{BB962C8B-B14F-4D97-AF65-F5344CB8AC3E}">
        <p14:creationId xmlns:p14="http://schemas.microsoft.com/office/powerpoint/2010/main" val="301241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5E09741-0924-4AB1-A417-3D29A9C040E4}" type="slidenum">
              <a:rPr kumimoji="1" lang="ja-JP" altLang="en-US" smtClean="0"/>
              <a:t>1</a:t>
            </a:fld>
            <a:endParaRPr kumimoji="1" lang="ja-JP" altLang="en-US"/>
          </a:p>
        </p:txBody>
      </p:sp>
    </p:spTree>
    <p:extLst>
      <p:ext uri="{BB962C8B-B14F-4D97-AF65-F5344CB8AC3E}">
        <p14:creationId xmlns:p14="http://schemas.microsoft.com/office/powerpoint/2010/main" val="108461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E09741-0924-4AB1-A417-3D29A9C040E4}" type="slidenum">
              <a:rPr kumimoji="1" lang="ja-JP" altLang="en-US" smtClean="0"/>
              <a:t>3</a:t>
            </a:fld>
            <a:endParaRPr kumimoji="1" lang="ja-JP" altLang="en-US"/>
          </a:p>
        </p:txBody>
      </p:sp>
    </p:spTree>
    <p:extLst>
      <p:ext uri="{BB962C8B-B14F-4D97-AF65-F5344CB8AC3E}">
        <p14:creationId xmlns:p14="http://schemas.microsoft.com/office/powerpoint/2010/main" val="207919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06763" y="849313"/>
            <a:ext cx="3313112" cy="2293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519045-1648-42AB-BFF5-5052235E82B1}" type="slidenum">
              <a:rPr kumimoji="1" lang="ja-JP" altLang="en-US" smtClean="0"/>
              <a:t>4</a:t>
            </a:fld>
            <a:endParaRPr kumimoji="1" lang="ja-JP" altLang="en-US"/>
          </a:p>
        </p:txBody>
      </p:sp>
    </p:spTree>
    <p:extLst>
      <p:ext uri="{BB962C8B-B14F-4D97-AF65-F5344CB8AC3E}">
        <p14:creationId xmlns:p14="http://schemas.microsoft.com/office/powerpoint/2010/main" val="349543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6725" y="490538"/>
            <a:ext cx="5646738" cy="3910012"/>
          </a:xfrm>
        </p:spPr>
      </p:sp>
      <p:sp>
        <p:nvSpPr>
          <p:cNvPr id="3" name="ノート プレースホルダー 2"/>
          <p:cNvSpPr>
            <a:spLocks noGrp="1"/>
          </p:cNvSpPr>
          <p:nvPr>
            <p:ph type="body" idx="1"/>
          </p:nvPr>
        </p:nvSpPr>
        <p:spPr/>
        <p:txBody>
          <a:bodyPr/>
          <a:lstStyle/>
          <a:p>
            <a:r>
              <a:rPr kumimoji="1" lang="ja-JP" altLang="en-US" dirty="0" smtClean="0"/>
              <a:t>・６ページは、災害ボランティアセンターに登録された個人の「一般ボランティア」の人数の推移です。</a:t>
            </a:r>
            <a:endParaRPr kumimoji="1" lang="en-US" altLang="ja-JP" dirty="0" smtClean="0"/>
          </a:p>
          <a:p>
            <a:endParaRPr lang="en-US" altLang="ja-JP" dirty="0"/>
          </a:p>
          <a:p>
            <a:r>
              <a:rPr kumimoji="1" lang="ja-JP" altLang="en-US" dirty="0" smtClean="0"/>
              <a:t>・（ボランティアは任意の個人の自発的な活動であるので、コントロールできませんが、）一般ボランティアについて課題として上げられることの多い事実が大きく２つ読み取れます。</a:t>
            </a:r>
            <a:endParaRPr kumimoji="1" lang="en-US" altLang="ja-JP" dirty="0" smtClean="0"/>
          </a:p>
          <a:p>
            <a:endParaRPr lang="en-US" altLang="ja-JP" dirty="0"/>
          </a:p>
          <a:p>
            <a:r>
              <a:rPr kumimoji="1" lang="ja-JP" altLang="en-US" dirty="0" smtClean="0"/>
              <a:t>・一つは、ゴールデンウィークのように長期の休みに集中することです。</a:t>
            </a:r>
            <a:endParaRPr kumimoji="1" lang="en-US" altLang="ja-JP" dirty="0" smtClean="0"/>
          </a:p>
          <a:p>
            <a:r>
              <a:rPr lang="ja-JP" altLang="en-US" dirty="0"/>
              <a:t>（</a:t>
            </a:r>
            <a:r>
              <a:rPr kumimoji="1" lang="ja-JP" altLang="en-US" dirty="0" smtClean="0"/>
              <a:t>この時の一例のみを捉えて、ボランティアが過剰であるとか、「迷惑ボランティア」のような否定的な風評が起こることがあります。）</a:t>
            </a:r>
            <a:endParaRPr kumimoji="1" lang="en-US" altLang="ja-JP" dirty="0" smtClean="0"/>
          </a:p>
          <a:p>
            <a:endParaRPr lang="en-US" altLang="ja-JP" dirty="0"/>
          </a:p>
          <a:p>
            <a:r>
              <a:rPr kumimoji="1" lang="ja-JP" altLang="en-US" dirty="0" smtClean="0"/>
              <a:t>・もう一つ</a:t>
            </a:r>
            <a:r>
              <a:rPr lang="ja-JP" altLang="en-US" dirty="0"/>
              <a:t>は、被災地には息の長い支援が必要です</a:t>
            </a:r>
            <a:r>
              <a:rPr lang="ja-JP" altLang="en-US" dirty="0" smtClean="0"/>
              <a:t>が、時間</a:t>
            </a:r>
            <a:r>
              <a:rPr kumimoji="1" lang="ja-JP" altLang="en-US" dirty="0" smtClean="0"/>
              <a:t>が経つにつれて（マスコミの報道量の減少と呼応して）、一般ボランティアが減少していくことです。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5E09741-0924-4AB1-A417-3D29A9C040E4}" type="slidenum">
              <a:rPr kumimoji="1" lang="ja-JP" altLang="en-US" smtClean="0"/>
              <a:t>5</a:t>
            </a:fld>
            <a:endParaRPr kumimoji="1" lang="ja-JP" altLang="en-US"/>
          </a:p>
        </p:txBody>
      </p:sp>
    </p:spTree>
    <p:extLst>
      <p:ext uri="{BB962C8B-B14F-4D97-AF65-F5344CB8AC3E}">
        <p14:creationId xmlns:p14="http://schemas.microsoft.com/office/powerpoint/2010/main" val="367490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7B5F9-FC5D-4CEA-9177-2C7D80CEBBD5}" type="datetime1">
              <a:rPr kumimoji="1" lang="ja-JP" altLang="en-US" smtClean="0"/>
              <a:t>2018/7/24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213400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989A75-A395-486B-8599-3051DCB04352}" type="datetime1">
              <a:rPr kumimoji="1" lang="ja-JP" altLang="en-US" smtClean="0"/>
              <a:t>2018/7/24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219825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6E8488-22C2-4A60-9732-C435B753D553}" type="datetime1">
              <a:rPr kumimoji="1" lang="ja-JP" altLang="en-US" smtClean="0"/>
              <a:t>2018/7/24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364744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390901-0C36-4E27-8C28-97363658177B}" type="datetime1">
              <a:rPr kumimoji="1" lang="ja-JP" altLang="en-US" smtClean="0"/>
              <a:t>2018/7/24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49194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F2279D-21B2-4035-89CA-4D4A5D34240E}" type="datetime1">
              <a:rPr kumimoji="1" lang="ja-JP" altLang="en-US" smtClean="0"/>
              <a:t>2018/7/24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169795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BBCE3-B1CD-4D55-8832-D3301E07AB69}" type="datetime1">
              <a:rPr kumimoji="1" lang="ja-JP" altLang="en-US" smtClean="0"/>
              <a:t>2018/7/24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15800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97B0E6C-B19A-4D96-AFE9-6BEF9525EC1F}" type="datetime1">
              <a:rPr kumimoji="1" lang="ja-JP" altLang="en-US" smtClean="0"/>
              <a:t>2018/7/24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307921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EBC7E5-0042-4F28-8F9E-DCB2601A2F98}" type="datetime1">
              <a:rPr kumimoji="1" lang="ja-JP" altLang="en-US" smtClean="0"/>
              <a:t>2018/7/24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120230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228DD-1FF2-4202-B6F1-D31CD7A63FEB}" type="datetime1">
              <a:rPr kumimoji="1" lang="ja-JP" altLang="en-US" smtClean="0"/>
              <a:t>2018/7/24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398442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F54F47-ADF9-4D0D-B545-EE4DF96030E3}" type="datetime1">
              <a:rPr kumimoji="1" lang="ja-JP" altLang="en-US" smtClean="0"/>
              <a:t>2018/7/24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265541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00EB0F-CE32-4AFA-88D0-C9E6F15B3E46}" type="datetime1">
              <a:rPr kumimoji="1" lang="ja-JP" altLang="en-US" smtClean="0"/>
              <a:t>2018/7/24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9BE40A-DBC2-4690-8C5E-6FD5D7DE8204}" type="slidenum">
              <a:rPr kumimoji="1" lang="ja-JP" altLang="en-US" smtClean="0"/>
              <a:t>‹#›</a:t>
            </a:fld>
            <a:endParaRPr kumimoji="1" lang="ja-JP" altLang="en-US"/>
          </a:p>
        </p:txBody>
      </p:sp>
    </p:spTree>
    <p:extLst>
      <p:ext uri="{BB962C8B-B14F-4D97-AF65-F5344CB8AC3E}">
        <p14:creationId xmlns:p14="http://schemas.microsoft.com/office/powerpoint/2010/main" val="265383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5CC24-9DF2-4B1A-8F77-2EE419E64AF0}" type="datetime1">
              <a:rPr kumimoji="1" lang="ja-JP" altLang="en-US" smtClean="0"/>
              <a:t>2018/7/24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0" tIns="0" rIns="0" bIns="0" rtlCol="0" anchor="b" anchorCtr="0"/>
          <a:lstStyle>
            <a:lvl1pPr algn="r">
              <a:defRPr sz="2000">
                <a:solidFill>
                  <a:schemeClr val="tx1"/>
                </a:solidFill>
              </a:defRPr>
            </a:lvl1pPr>
          </a:lstStyle>
          <a:p>
            <a:fld id="{399BE40A-DBC2-4690-8C5E-6FD5D7DE8204}" type="slidenum">
              <a:rPr lang="ja-JP" altLang="en-US" smtClean="0"/>
              <a:pPr/>
              <a:t>‹#›</a:t>
            </a:fld>
            <a:endParaRPr lang="ja-JP" altLang="en-US"/>
          </a:p>
        </p:txBody>
      </p:sp>
    </p:spTree>
    <p:extLst>
      <p:ext uri="{BB962C8B-B14F-4D97-AF65-F5344CB8AC3E}">
        <p14:creationId xmlns:p14="http://schemas.microsoft.com/office/powerpoint/2010/main" val="137957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0105" y="1632097"/>
            <a:ext cx="5747706" cy="1200329"/>
          </a:xfrm>
          <a:prstGeom prst="rect">
            <a:avLst/>
          </a:prstGeom>
          <a:noFill/>
        </p:spPr>
        <p:txBody>
          <a:bodyPr wrap="square" rtlCol="0">
            <a:spAutoFit/>
          </a:bodyPr>
          <a:lstStyle/>
          <a:p>
            <a:pPr algn="ctr"/>
            <a:r>
              <a:rPr lang="ja-JP" altLang="en-US" sz="3600" dirty="0" smtClean="0">
                <a:latin typeface="メイリオ" panose="020B0604030504040204" pitchFamily="50" charset="-128"/>
                <a:ea typeface="メイリオ" panose="020B0604030504040204" pitchFamily="50" charset="-128"/>
              </a:rPr>
              <a:t>平成</a:t>
            </a:r>
            <a:r>
              <a:rPr lang="en-US" altLang="ja-JP" sz="3600" dirty="0" smtClean="0">
                <a:latin typeface="メイリオ" panose="020B0604030504040204" pitchFamily="50" charset="-128"/>
                <a:ea typeface="メイリオ" panose="020B0604030504040204" pitchFamily="50" charset="-128"/>
              </a:rPr>
              <a:t>30</a:t>
            </a:r>
            <a:r>
              <a:rPr lang="ja-JP" altLang="en-US" sz="3600" dirty="0" smtClean="0">
                <a:latin typeface="メイリオ" panose="020B0604030504040204" pitchFamily="50" charset="-128"/>
                <a:ea typeface="メイリオ" panose="020B0604030504040204" pitchFamily="50" charset="-128"/>
              </a:rPr>
              <a:t>年</a:t>
            </a:r>
            <a:r>
              <a:rPr lang="en-US" altLang="ja-JP" sz="3600" dirty="0" smtClean="0">
                <a:latin typeface="メイリオ" panose="020B0604030504040204" pitchFamily="50" charset="-128"/>
                <a:ea typeface="メイリオ" panose="020B0604030504040204" pitchFamily="50" charset="-128"/>
              </a:rPr>
              <a:t>7</a:t>
            </a:r>
            <a:r>
              <a:rPr lang="ja-JP" altLang="en-US" sz="3600" dirty="0" smtClean="0">
                <a:latin typeface="メイリオ" panose="020B0604030504040204" pitchFamily="50" charset="-128"/>
                <a:ea typeface="メイリオ" panose="020B0604030504040204" pitchFamily="50" charset="-128"/>
              </a:rPr>
              <a:t>月豪雨におけるボランティアの活動</a:t>
            </a:r>
            <a:endParaRPr lang="ja-JP" altLang="en-US" sz="36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556137" y="4677376"/>
            <a:ext cx="6755641" cy="707886"/>
          </a:xfrm>
          <a:prstGeom prst="rect">
            <a:avLst/>
          </a:prstGeom>
          <a:noFill/>
        </p:spPr>
        <p:txBody>
          <a:bodyPr wrap="square" rtlCol="0">
            <a:spAutoFit/>
          </a:bodyPr>
          <a:lstStyle/>
          <a:p>
            <a:pPr algn="ctr"/>
            <a:r>
              <a:rPr lang="zh-CN" altLang="en-US" sz="2000" b="1" dirty="0">
                <a:ln>
                  <a:solidFill>
                    <a:schemeClr val="tx1"/>
                  </a:solidFill>
                </a:ln>
                <a:solidFill>
                  <a:schemeClr val="bg1"/>
                </a:solidFill>
                <a:latin typeface="ＭＳ Ｐゴシック" panose="020B0600070205080204" pitchFamily="50" charset="-128"/>
                <a:ea typeface="ＭＳ Ｐゴシック" panose="020B0600070205080204" pitchFamily="50" charset="-128"/>
              </a:rPr>
              <a:t>平成</a:t>
            </a:r>
            <a:r>
              <a:rPr lang="en-US" altLang="zh-CN"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30</a:t>
            </a:r>
            <a:r>
              <a:rPr lang="zh-CN" altLang="en-US"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年</a:t>
            </a:r>
            <a:r>
              <a:rPr lang="en-US" altLang="zh-CN"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7</a:t>
            </a:r>
            <a:r>
              <a:rPr lang="zh-CN" altLang="en-US"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月</a:t>
            </a:r>
            <a:r>
              <a:rPr lang="en-US" altLang="zh-CN"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24</a:t>
            </a:r>
            <a:r>
              <a:rPr lang="ja-JP" altLang="en-US"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日</a:t>
            </a:r>
            <a:endParaRPr lang="zh-CN" altLang="en-US" sz="2000" b="1" dirty="0">
              <a:ln>
                <a:solidFill>
                  <a:schemeClr val="tx1"/>
                </a:solidFill>
              </a:ln>
              <a:solidFill>
                <a:schemeClr val="bg1"/>
              </a:solidFill>
              <a:latin typeface="ＭＳ Ｐゴシック" panose="020B0600070205080204" pitchFamily="50" charset="-128"/>
              <a:ea typeface="ＭＳ Ｐゴシック" panose="020B0600070205080204" pitchFamily="50" charset="-128"/>
            </a:endParaRPr>
          </a:p>
          <a:p>
            <a:pPr algn="ctr"/>
            <a:r>
              <a:rPr lang="zh-CN" altLang="en-US" sz="2000" b="1" dirty="0">
                <a:ln>
                  <a:solidFill>
                    <a:schemeClr val="tx1"/>
                  </a:solidFill>
                </a:ln>
                <a:solidFill>
                  <a:schemeClr val="bg1"/>
                </a:solidFill>
                <a:latin typeface="ＭＳ Ｐゴシック" panose="020B0600070205080204" pitchFamily="50" charset="-128"/>
                <a:ea typeface="ＭＳ Ｐゴシック" panose="020B0600070205080204" pitchFamily="50" charset="-128"/>
              </a:rPr>
              <a:t>内閣府</a:t>
            </a:r>
            <a:r>
              <a:rPr lang="zh-CN" altLang="en-US"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防災</a:t>
            </a:r>
            <a:r>
              <a:rPr lang="ja-JP" altLang="en-US"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　普及啓発</a:t>
            </a:r>
            <a:r>
              <a:rPr lang="ja-JP" altLang="en-US" sz="2000" b="1" dirty="0" smtClean="0">
                <a:ln>
                  <a:solidFill>
                    <a:schemeClr val="tx1"/>
                  </a:solidFill>
                </a:ln>
                <a:solidFill>
                  <a:schemeClr val="bg1"/>
                </a:solidFill>
                <a:latin typeface="ＭＳ Ｐゴシック" panose="020B0600070205080204" pitchFamily="50" charset="-128"/>
                <a:ea typeface="ＭＳ Ｐゴシック" panose="020B0600070205080204" pitchFamily="50" charset="-128"/>
              </a:rPr>
              <a:t>・連携室</a:t>
            </a:r>
          </a:p>
        </p:txBody>
      </p:sp>
      <p:graphicFrame>
        <p:nvGraphicFramePr>
          <p:cNvPr id="7" name="Object 8"/>
          <p:cNvGraphicFramePr>
            <a:graphicFrameLocks noChangeAspect="1"/>
          </p:cNvGraphicFramePr>
          <p:nvPr>
            <p:extLst>
              <p:ext uri="{D42A27DB-BD31-4B8C-83A1-F6EECF244321}">
                <p14:modId xmlns:p14="http://schemas.microsoft.com/office/powerpoint/2010/main" val="1944463410"/>
              </p:ext>
            </p:extLst>
          </p:nvPr>
        </p:nvGraphicFramePr>
        <p:xfrm>
          <a:off x="7918712" y="235567"/>
          <a:ext cx="1689847" cy="544966"/>
        </p:xfrm>
        <a:graphic>
          <a:graphicData uri="http://schemas.openxmlformats.org/presentationml/2006/ole">
            <mc:AlternateContent xmlns:mc="http://schemas.openxmlformats.org/markup-compatibility/2006">
              <mc:Choice xmlns:v="urn:schemas-microsoft-com:vml" Requires="v">
                <p:oleObj spid="_x0000_s22567" name="Photo Editor 写真" r:id="rId4" imgW="6761905" imgH="2180952" progId="MSPhotoEd.3">
                  <p:embed/>
                </p:oleObj>
              </mc:Choice>
              <mc:Fallback>
                <p:oleObj name="Photo Editor 写真" r:id="rId4" imgW="6761905" imgH="21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712" y="235567"/>
                        <a:ext cx="1689847" cy="5449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083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7" y="1724149"/>
            <a:ext cx="9348716" cy="612258"/>
          </a:xfrm>
          <a:prstGeom prst="rect">
            <a:avLst/>
          </a:prstGeom>
        </p:spPr>
      </p:pic>
      <p:sp>
        <p:nvSpPr>
          <p:cNvPr id="13" name="テキスト ボックス 12"/>
          <p:cNvSpPr txBox="1"/>
          <p:nvPr/>
        </p:nvSpPr>
        <p:spPr>
          <a:xfrm>
            <a:off x="106522" y="35204"/>
            <a:ext cx="9799478" cy="461665"/>
          </a:xfrm>
          <a:prstGeom prst="rect">
            <a:avLst/>
          </a:prstGeom>
          <a:noFill/>
        </p:spPr>
        <p:txBody>
          <a:bodyPr wrap="none" rtlCol="0">
            <a:spAutoFit/>
          </a:bodyPr>
          <a:lstStyle/>
          <a:p>
            <a:r>
              <a:rPr lang="ja-JP" altLang="ja-JP" sz="2400" dirty="0"/>
              <a:t>平成３０年７月豪雨による被害状況等に</a:t>
            </a:r>
            <a:r>
              <a:rPr lang="ja-JP" altLang="ja-JP" sz="2400" dirty="0" smtClean="0"/>
              <a:t>ついて</a:t>
            </a:r>
            <a:r>
              <a:rPr lang="ja-JP" altLang="en-US" sz="2400" dirty="0" smtClean="0"/>
              <a:t>（</a:t>
            </a:r>
            <a:r>
              <a:rPr lang="ja-JP" altLang="ja-JP" sz="2400" dirty="0"/>
              <a:t>７月</a:t>
            </a:r>
            <a:r>
              <a:rPr lang="ja-JP" altLang="ja-JP" sz="2400" dirty="0" smtClean="0"/>
              <a:t>２</a:t>
            </a:r>
            <a:r>
              <a:rPr lang="ja-JP" altLang="en-US" sz="2400" dirty="0" smtClean="0"/>
              <a:t>３</a:t>
            </a:r>
            <a:r>
              <a:rPr lang="ja-JP" altLang="ja-JP" sz="2400" dirty="0" smtClean="0"/>
              <a:t>日</a:t>
            </a:r>
            <a:r>
              <a:rPr lang="ja-JP" altLang="ja-JP" sz="2400" dirty="0"/>
              <a:t>１４時００分時点</a:t>
            </a:r>
            <a:r>
              <a:rPr lang="ja-JP" altLang="en-US" sz="2400" dirty="0" smtClean="0"/>
              <a:t>）</a:t>
            </a:r>
            <a:endParaRPr kumimoji="1" lang="ja-JP" altLang="en-US" sz="2400" dirty="0"/>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07" y="688845"/>
            <a:ext cx="9348716" cy="1076171"/>
          </a:xfrm>
          <a:prstGeom prst="rect">
            <a:avLst/>
          </a:prstGeom>
        </p:spPr>
      </p:pic>
      <p:sp>
        <p:nvSpPr>
          <p:cNvPr id="18" name="テキスト ボックス 17"/>
          <p:cNvSpPr txBox="1"/>
          <p:nvPr/>
        </p:nvSpPr>
        <p:spPr>
          <a:xfrm>
            <a:off x="620426" y="3047921"/>
            <a:ext cx="7491153" cy="3785652"/>
          </a:xfrm>
          <a:prstGeom prst="rect">
            <a:avLst/>
          </a:prstGeom>
          <a:noFill/>
        </p:spPr>
        <p:txBody>
          <a:bodyPr wrap="none" rtlCol="0">
            <a:spAutoFit/>
          </a:bodyPr>
          <a:lstStyle/>
          <a:p>
            <a:r>
              <a:rPr kumimoji="1" lang="ja-JP" altLang="en-US" sz="1600" dirty="0" smtClean="0"/>
              <a:t>政府の主な対応</a:t>
            </a:r>
          </a:p>
          <a:p>
            <a:r>
              <a:rPr lang="ja-JP" altLang="ja-JP" sz="1600" dirty="0"/>
              <a:t>・</a:t>
            </a:r>
            <a:r>
              <a:rPr lang="en-US" altLang="ja-JP" sz="1600" dirty="0"/>
              <a:t>7</a:t>
            </a:r>
            <a:r>
              <a:rPr lang="ja-JP" altLang="ja-JP" sz="1600" dirty="0"/>
              <a:t>月</a:t>
            </a:r>
            <a:r>
              <a:rPr lang="en-US" altLang="ja-JP" sz="1600" dirty="0"/>
              <a:t>2</a:t>
            </a:r>
            <a:r>
              <a:rPr lang="ja-JP" altLang="ja-JP" sz="1600" dirty="0"/>
              <a:t>日</a:t>
            </a:r>
            <a:r>
              <a:rPr lang="en-US" altLang="ja-JP" sz="1600" dirty="0"/>
              <a:t>13:30</a:t>
            </a:r>
            <a:r>
              <a:rPr lang="ja-JP" altLang="ja-JP" sz="1600" dirty="0"/>
              <a:t>　平成３０年西日本の大雨と台風第７号に係る関係省庁災害警戒会議</a:t>
            </a:r>
          </a:p>
          <a:p>
            <a:r>
              <a:rPr lang="ja-JP" altLang="ja-JP" sz="1600" dirty="0"/>
              <a:t>・</a:t>
            </a:r>
            <a:r>
              <a:rPr lang="en-US" altLang="ja-JP" sz="1600" dirty="0"/>
              <a:t>7</a:t>
            </a:r>
            <a:r>
              <a:rPr lang="ja-JP" altLang="ja-JP" sz="1600" dirty="0"/>
              <a:t>月</a:t>
            </a:r>
            <a:r>
              <a:rPr lang="en-US" altLang="ja-JP" sz="1600" dirty="0"/>
              <a:t>5</a:t>
            </a:r>
            <a:r>
              <a:rPr lang="ja-JP" altLang="ja-JP" sz="1600" dirty="0"/>
              <a:t>日</a:t>
            </a:r>
            <a:r>
              <a:rPr lang="en-US" altLang="ja-JP" sz="1600" dirty="0"/>
              <a:t>15:30</a:t>
            </a:r>
            <a:r>
              <a:rPr lang="ja-JP" altLang="ja-JP" sz="1600" dirty="0"/>
              <a:t>　低気圧と梅雨前線による大雨に係る関係省庁災害警戒会議</a:t>
            </a:r>
          </a:p>
          <a:p>
            <a:r>
              <a:rPr lang="ja-JP" altLang="ja-JP" sz="1600" dirty="0"/>
              <a:t>・</a:t>
            </a:r>
            <a:r>
              <a:rPr lang="en-US" altLang="ja-JP" sz="1600" dirty="0"/>
              <a:t>7</a:t>
            </a:r>
            <a:r>
              <a:rPr lang="ja-JP" altLang="ja-JP" sz="1600" dirty="0"/>
              <a:t>月</a:t>
            </a:r>
            <a:r>
              <a:rPr lang="en-US" altLang="ja-JP" sz="1600" dirty="0"/>
              <a:t>6</a:t>
            </a:r>
            <a:r>
              <a:rPr lang="ja-JP" altLang="ja-JP" sz="1600" dirty="0"/>
              <a:t>日</a:t>
            </a:r>
            <a:r>
              <a:rPr lang="en-US" altLang="ja-JP" sz="1600" dirty="0"/>
              <a:t>14:30</a:t>
            </a:r>
            <a:r>
              <a:rPr lang="ja-JP" altLang="ja-JP" sz="1600" dirty="0"/>
              <a:t>　低気圧と梅雨前線による大雨に係る関係省庁災害対策</a:t>
            </a:r>
            <a:r>
              <a:rPr lang="ja-JP" altLang="ja-JP" sz="1600" dirty="0" smtClean="0"/>
              <a:t>会議</a:t>
            </a:r>
            <a:endParaRPr lang="ja-JP" altLang="en-US" sz="1600" dirty="0" smtClean="0"/>
          </a:p>
          <a:p>
            <a:r>
              <a:rPr lang="ja-JP" altLang="ja-JP" sz="1600" dirty="0" smtClean="0"/>
              <a:t>・</a:t>
            </a:r>
            <a:r>
              <a:rPr lang="en-US" altLang="ja-JP" sz="1600" dirty="0"/>
              <a:t>7</a:t>
            </a:r>
            <a:r>
              <a:rPr lang="ja-JP" altLang="ja-JP" sz="1600" dirty="0"/>
              <a:t>月</a:t>
            </a:r>
            <a:r>
              <a:rPr lang="en-US" altLang="ja-JP" sz="1600" dirty="0"/>
              <a:t>7</a:t>
            </a:r>
            <a:r>
              <a:rPr lang="ja-JP" altLang="ja-JP" sz="1600" dirty="0"/>
              <a:t>日</a:t>
            </a:r>
            <a:r>
              <a:rPr lang="en-US" altLang="ja-JP" sz="1600" dirty="0"/>
              <a:t>10:00</a:t>
            </a:r>
            <a:r>
              <a:rPr lang="ja-JP" altLang="ja-JP" sz="1600" dirty="0"/>
              <a:t>　７月５日からの大雨に関する関係閣僚</a:t>
            </a:r>
            <a:r>
              <a:rPr lang="ja-JP" altLang="ja-JP" sz="1600" dirty="0" smtClean="0"/>
              <a:t>会議</a:t>
            </a:r>
            <a:endParaRPr lang="en-US" altLang="ja-JP" sz="1600" dirty="0" smtClean="0"/>
          </a:p>
          <a:p>
            <a:r>
              <a:rPr kumimoji="1" lang="ja-JP" altLang="en-US" sz="1600" dirty="0" smtClean="0"/>
              <a:t>・</a:t>
            </a:r>
            <a:r>
              <a:rPr kumimoji="1" lang="en-US" altLang="ja-JP" sz="1600" dirty="0" smtClean="0"/>
              <a:t>7</a:t>
            </a:r>
            <a:r>
              <a:rPr kumimoji="1" lang="ja-JP" altLang="en-US" sz="1600" dirty="0" smtClean="0"/>
              <a:t>月</a:t>
            </a:r>
            <a:r>
              <a:rPr kumimoji="1" lang="en-US" altLang="ja-JP" sz="1600" dirty="0" smtClean="0"/>
              <a:t>7</a:t>
            </a:r>
            <a:r>
              <a:rPr kumimoji="1" lang="ja-JP" altLang="en-US" sz="1600" dirty="0" smtClean="0"/>
              <a:t>日、</a:t>
            </a:r>
            <a:r>
              <a:rPr kumimoji="1" lang="en-US" altLang="ja-JP" sz="1600" dirty="0" smtClean="0"/>
              <a:t>8</a:t>
            </a:r>
            <a:r>
              <a:rPr kumimoji="1" lang="ja-JP" altLang="en-US" sz="1600" dirty="0" smtClean="0"/>
              <a:t>日　内閣府情報先遣チーム派遣（広島県、</a:t>
            </a:r>
            <a:r>
              <a:rPr lang="ja-JP" altLang="en-US" sz="1600" dirty="0"/>
              <a:t>岡山県、</a:t>
            </a:r>
            <a:r>
              <a:rPr kumimoji="1" lang="ja-JP" altLang="en-US" sz="1600" dirty="0" smtClean="0"/>
              <a:t>愛媛県）</a:t>
            </a:r>
          </a:p>
          <a:p>
            <a:r>
              <a:rPr lang="ja-JP" altLang="ja-JP" sz="1600" dirty="0"/>
              <a:t>・</a:t>
            </a:r>
            <a:r>
              <a:rPr lang="en-US" altLang="ja-JP" sz="1600" dirty="0"/>
              <a:t>7</a:t>
            </a:r>
            <a:r>
              <a:rPr lang="ja-JP" altLang="ja-JP" sz="1600" dirty="0"/>
              <a:t>月</a:t>
            </a:r>
            <a:r>
              <a:rPr lang="en-US" altLang="ja-JP" sz="1600" dirty="0"/>
              <a:t>8</a:t>
            </a:r>
            <a:r>
              <a:rPr lang="ja-JP" altLang="ja-JP" sz="1600" dirty="0"/>
              <a:t>日</a:t>
            </a:r>
            <a:r>
              <a:rPr lang="en-US" altLang="ja-JP" sz="1600" dirty="0"/>
              <a:t>8:00</a:t>
            </a:r>
            <a:r>
              <a:rPr lang="ja-JP" altLang="ja-JP" sz="1600" dirty="0"/>
              <a:t>　平成３０年７月豪雨非常災害対策本部</a:t>
            </a:r>
            <a:r>
              <a:rPr lang="ja-JP" altLang="ja-JP" sz="1600" dirty="0" smtClean="0"/>
              <a:t>設置</a:t>
            </a:r>
            <a:endParaRPr lang="ja-JP" altLang="en-US" sz="1600" dirty="0" smtClean="0"/>
          </a:p>
          <a:p>
            <a:r>
              <a:rPr lang="ja-JP" altLang="ja-JP" sz="1600" dirty="0"/>
              <a:t>・</a:t>
            </a:r>
            <a:r>
              <a:rPr lang="en-US" altLang="ja-JP" sz="1600" dirty="0"/>
              <a:t>7</a:t>
            </a:r>
            <a:r>
              <a:rPr lang="ja-JP" altLang="ja-JP" sz="1600" dirty="0"/>
              <a:t>月</a:t>
            </a:r>
            <a:r>
              <a:rPr lang="en-US" altLang="ja-JP" sz="1600" dirty="0"/>
              <a:t>9</a:t>
            </a:r>
            <a:r>
              <a:rPr lang="ja-JP" altLang="ja-JP" sz="1600" dirty="0"/>
              <a:t>日　小此木防災担当大臣を団長とする政府調査団を岡山県、広島県に派遣</a:t>
            </a:r>
            <a:endParaRPr lang="ja-JP" altLang="en-US" sz="1600" dirty="0" smtClean="0"/>
          </a:p>
          <a:p>
            <a:r>
              <a:rPr lang="ja-JP" altLang="ja-JP" sz="1600" dirty="0"/>
              <a:t>・</a:t>
            </a:r>
            <a:r>
              <a:rPr lang="en-US" altLang="ja-JP" sz="1600" dirty="0"/>
              <a:t>7</a:t>
            </a:r>
            <a:r>
              <a:rPr lang="ja-JP" altLang="ja-JP" sz="1600" dirty="0"/>
              <a:t>月</a:t>
            </a:r>
            <a:r>
              <a:rPr lang="en-US" altLang="ja-JP" sz="1600" dirty="0"/>
              <a:t>9</a:t>
            </a:r>
            <a:r>
              <a:rPr lang="ja-JP" altLang="ja-JP" sz="1600" dirty="0"/>
              <a:t>日　被災者生活支援チーム</a:t>
            </a:r>
            <a:r>
              <a:rPr lang="ja-JP" altLang="ja-JP" sz="1600" dirty="0" smtClean="0"/>
              <a:t>設置</a:t>
            </a:r>
            <a:endParaRPr lang="ja-JP" altLang="en-US" sz="1600" dirty="0" smtClean="0"/>
          </a:p>
          <a:p>
            <a:r>
              <a:rPr lang="ja-JP" altLang="ja-JP" sz="1600" dirty="0"/>
              <a:t>・</a:t>
            </a:r>
            <a:r>
              <a:rPr lang="en-US" altLang="ja-JP" sz="1600" dirty="0"/>
              <a:t>7</a:t>
            </a:r>
            <a:r>
              <a:rPr lang="ja-JP" altLang="ja-JP" sz="1600" dirty="0"/>
              <a:t>月</a:t>
            </a:r>
            <a:r>
              <a:rPr lang="en-US" altLang="ja-JP" sz="1600" dirty="0"/>
              <a:t>10</a:t>
            </a:r>
            <a:r>
              <a:rPr lang="ja-JP" altLang="ja-JP" sz="1600" dirty="0"/>
              <a:t>日　平成</a:t>
            </a:r>
            <a:r>
              <a:rPr lang="en-US" altLang="ja-JP" sz="1600" dirty="0"/>
              <a:t>30</a:t>
            </a:r>
            <a:r>
              <a:rPr lang="ja-JP" altLang="ja-JP" sz="1600" dirty="0"/>
              <a:t>年</a:t>
            </a:r>
            <a:r>
              <a:rPr lang="en-US" altLang="ja-JP" sz="1600" dirty="0"/>
              <a:t>7</a:t>
            </a:r>
            <a:r>
              <a:rPr lang="ja-JP" altLang="ja-JP" sz="1600" dirty="0"/>
              <a:t>月豪雨緊急物資調達・輸送チーム</a:t>
            </a:r>
            <a:r>
              <a:rPr lang="ja-JP" altLang="ja-JP" sz="1600" dirty="0" smtClean="0"/>
              <a:t>設置</a:t>
            </a:r>
            <a:endParaRPr lang="ja-JP" altLang="en-US" sz="1600" dirty="0" smtClean="0"/>
          </a:p>
          <a:p>
            <a:endParaRPr lang="ja-JP" altLang="en-US" sz="1600" dirty="0"/>
          </a:p>
          <a:p>
            <a:r>
              <a:rPr lang="ja-JP" altLang="en-US" sz="1600" dirty="0" smtClean="0"/>
              <a:t>災害救助法の適用：</a:t>
            </a:r>
            <a:r>
              <a:rPr lang="en-US" altLang="ja-JP" sz="1600" dirty="0"/>
              <a:t>11 </a:t>
            </a:r>
            <a:r>
              <a:rPr lang="ja-JP" altLang="ja-JP" sz="1600" dirty="0"/>
              <a:t>府県</a:t>
            </a:r>
            <a:r>
              <a:rPr lang="en-US" altLang="ja-JP" sz="1600" dirty="0"/>
              <a:t>61</a:t>
            </a:r>
            <a:r>
              <a:rPr lang="ja-JP" altLang="ja-JP" sz="1600" dirty="0"/>
              <a:t>市</a:t>
            </a:r>
            <a:r>
              <a:rPr lang="en-US" altLang="ja-JP" sz="1600" dirty="0"/>
              <a:t>38</a:t>
            </a:r>
            <a:r>
              <a:rPr lang="ja-JP" altLang="ja-JP" sz="1600" dirty="0"/>
              <a:t>町</a:t>
            </a:r>
            <a:r>
              <a:rPr lang="en-US" altLang="ja-JP" sz="1600" dirty="0"/>
              <a:t>4 </a:t>
            </a:r>
            <a:r>
              <a:rPr lang="ja-JP" altLang="ja-JP" sz="1600" dirty="0" smtClean="0"/>
              <a:t>村</a:t>
            </a:r>
            <a:endParaRPr lang="ja-JP" altLang="en-US" sz="1600" dirty="0" smtClean="0"/>
          </a:p>
          <a:p>
            <a:r>
              <a:rPr lang="ja-JP" altLang="en-US" sz="1600" dirty="0" smtClean="0"/>
              <a:t>被災者生活再建支援</a:t>
            </a:r>
            <a:r>
              <a:rPr lang="ja-JP" altLang="en-US" sz="1600" dirty="0"/>
              <a:t>法</a:t>
            </a:r>
            <a:r>
              <a:rPr lang="ja-JP" altLang="en-US" sz="1600" dirty="0" smtClean="0"/>
              <a:t>の適用：</a:t>
            </a:r>
            <a:r>
              <a:rPr lang="ja-JP" altLang="ja-JP" sz="1600" dirty="0"/>
              <a:t>９府県、６５市町村</a:t>
            </a:r>
            <a:endParaRPr lang="ja-JP" altLang="en-US" sz="1600" dirty="0" smtClean="0"/>
          </a:p>
          <a:p>
            <a:r>
              <a:rPr lang="ja-JP" altLang="en-US" sz="1600" dirty="0"/>
              <a:t>特定非常災害の</a:t>
            </a:r>
            <a:r>
              <a:rPr lang="ja-JP" altLang="en-US" sz="1600" dirty="0" smtClean="0"/>
              <a:t>指定（</a:t>
            </a:r>
            <a:r>
              <a:rPr lang="en-US" altLang="ja-JP" sz="1600" dirty="0" smtClean="0"/>
              <a:t>7/14</a:t>
            </a:r>
            <a:r>
              <a:rPr lang="ja-JP" altLang="en-US" sz="1600" dirty="0" smtClean="0"/>
              <a:t>）</a:t>
            </a:r>
            <a:endParaRPr lang="en-US" altLang="ja-JP" sz="1600" dirty="0" smtClean="0"/>
          </a:p>
          <a:p>
            <a:r>
              <a:rPr lang="ja-JP" altLang="en-US" sz="1600" dirty="0"/>
              <a:t>激甚災害の</a:t>
            </a:r>
            <a:r>
              <a:rPr lang="ja-JP" altLang="en-US" sz="1600" dirty="0" smtClean="0"/>
              <a:t>指定（</a:t>
            </a:r>
            <a:r>
              <a:rPr lang="en-US" altLang="ja-JP" sz="1600" dirty="0" smtClean="0"/>
              <a:t>7/24</a:t>
            </a:r>
            <a:r>
              <a:rPr lang="ja-JP" altLang="en-US" sz="1600" dirty="0" err="1" smtClean="0"/>
              <a:t>。</a:t>
            </a:r>
            <a:r>
              <a:rPr lang="ja-JP" altLang="en-US" sz="1600" dirty="0" smtClean="0"/>
              <a:t>本激として、農地、公共土木施設、中小企業等）</a:t>
            </a:r>
            <a:endParaRPr kumimoji="1" lang="ja-JP" altLang="en-US" sz="1600" dirty="0"/>
          </a:p>
        </p:txBody>
      </p:sp>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7" y="2248223"/>
            <a:ext cx="9348716" cy="329678"/>
          </a:xfrm>
          <a:prstGeom prst="rect">
            <a:avLst/>
          </a:prstGeom>
        </p:spPr>
      </p:pic>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55" y="2528383"/>
            <a:ext cx="9348716" cy="341022"/>
          </a:xfrm>
          <a:prstGeom prst="rect">
            <a:avLst/>
          </a:prstGeom>
        </p:spPr>
      </p:pic>
    </p:spTree>
    <p:extLst>
      <p:ext uri="{BB962C8B-B14F-4D97-AF65-F5344CB8AC3E}">
        <p14:creationId xmlns:p14="http://schemas.microsoft.com/office/powerpoint/2010/main" val="49990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171" y="-291209"/>
            <a:ext cx="8997616" cy="1325563"/>
          </a:xfrm>
        </p:spPr>
        <p:txBody>
          <a:bodyPr>
            <a:normAutofit/>
          </a:bodyPr>
          <a:lstStyle/>
          <a:p>
            <a:r>
              <a:rPr kumimoji="1" lang="ja-JP" altLang="en-US" sz="2800" dirty="0" smtClean="0"/>
              <a:t>平成</a:t>
            </a:r>
            <a:r>
              <a:rPr kumimoji="1" lang="en-US" altLang="ja-JP" sz="2800" dirty="0" smtClean="0"/>
              <a:t>30</a:t>
            </a:r>
            <a:r>
              <a:rPr kumimoji="1" lang="ja-JP" altLang="en-US" sz="2800" dirty="0" smtClean="0"/>
              <a:t>年</a:t>
            </a:r>
            <a:r>
              <a:rPr kumimoji="1" lang="en-US" altLang="ja-JP" sz="2800" dirty="0" smtClean="0"/>
              <a:t>7</a:t>
            </a:r>
            <a:r>
              <a:rPr kumimoji="1" lang="ja-JP" altLang="en-US" sz="2800" dirty="0" smtClean="0"/>
              <a:t>月豪雨のボランティア活動人数</a:t>
            </a:r>
            <a:endParaRPr kumimoji="1" lang="ja-JP" altLang="en-US" sz="2800" dirty="0"/>
          </a:p>
        </p:txBody>
      </p:sp>
      <p:sp>
        <p:nvSpPr>
          <p:cNvPr id="4" name="スライド番号プレースホルダー 3"/>
          <p:cNvSpPr>
            <a:spLocks noGrp="1"/>
          </p:cNvSpPr>
          <p:nvPr>
            <p:ph type="sldNum" sz="quarter" idx="12"/>
          </p:nvPr>
        </p:nvSpPr>
        <p:spPr/>
        <p:txBody>
          <a:bodyPr/>
          <a:lstStyle/>
          <a:p>
            <a:fld id="{399BE40A-DBC2-4690-8C5E-6FD5D7DE8204}" type="slidenum">
              <a:rPr kumimoji="1" lang="ja-JP" altLang="en-US" smtClean="0"/>
              <a:t>3</a:t>
            </a:fld>
            <a:endParaRPr kumimoji="1" lang="ja-JP" altLang="en-US"/>
          </a:p>
        </p:txBody>
      </p:sp>
      <p:sp>
        <p:nvSpPr>
          <p:cNvPr id="6" name="テキスト ボックス 5"/>
          <p:cNvSpPr txBox="1"/>
          <p:nvPr/>
        </p:nvSpPr>
        <p:spPr>
          <a:xfrm>
            <a:off x="1045863" y="6096281"/>
            <a:ext cx="8622565" cy="523220"/>
          </a:xfrm>
          <a:prstGeom prst="rect">
            <a:avLst/>
          </a:prstGeom>
          <a:noFill/>
        </p:spPr>
        <p:txBody>
          <a:bodyPr wrap="square" rtlCol="0">
            <a:spAutoFit/>
          </a:bodyPr>
          <a:lstStyle/>
          <a:p>
            <a:r>
              <a:rPr lang="ja-JP" altLang="en-US" sz="1400" dirty="0" smtClean="0"/>
              <a:t>出典：全国社会福祉協議会　ホームページ</a:t>
            </a:r>
            <a:endParaRPr lang="en-US" altLang="ja-JP" sz="1400" dirty="0" smtClean="0"/>
          </a:p>
          <a:p>
            <a:r>
              <a:rPr kumimoji="1" lang="ja-JP" altLang="en-US" sz="1400" dirty="0"/>
              <a:t>　</a:t>
            </a:r>
            <a:r>
              <a:rPr kumimoji="1" lang="ja-JP" altLang="en-US" sz="1400" dirty="0" smtClean="0"/>
              <a:t>（注）災害ボランティアセンターを通じて活動した人数。今後日付をさかのぼって数字を修正することはあり得る。</a:t>
            </a:r>
            <a:endParaRPr kumimoji="1" lang="ja-JP" altLang="en-US" sz="1400" dirty="0"/>
          </a:p>
        </p:txBody>
      </p:sp>
      <p:sp>
        <p:nvSpPr>
          <p:cNvPr id="7" name="正方形/長方形 6"/>
          <p:cNvSpPr/>
          <p:nvPr/>
        </p:nvSpPr>
        <p:spPr>
          <a:xfrm>
            <a:off x="174171" y="657093"/>
            <a:ext cx="9521157" cy="45719"/>
          </a:xfrm>
          <a:prstGeom prst="rect">
            <a:avLst/>
          </a:prstGeom>
          <a:gradFill flip="none" rotWithShape="1">
            <a:gsLst>
              <a:gs pos="0">
                <a:srgbClr val="002060"/>
              </a:gs>
              <a:gs pos="50000">
                <a:schemeClr val="accent1">
                  <a:tint val="44500"/>
                  <a:satMod val="160000"/>
                </a:schemeClr>
              </a:gs>
              <a:gs pos="98900">
                <a:srgbClr val="339966"/>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77" dirty="0">
              <a:solidFill>
                <a:schemeClr val="tx1"/>
              </a:solidFill>
            </a:endParaRPr>
          </a:p>
        </p:txBody>
      </p:sp>
      <p:graphicFrame>
        <p:nvGraphicFramePr>
          <p:cNvPr id="8" name="Object 8"/>
          <p:cNvGraphicFramePr>
            <a:graphicFrameLocks noChangeAspect="1"/>
          </p:cNvGraphicFramePr>
          <p:nvPr>
            <p:extLst/>
          </p:nvPr>
        </p:nvGraphicFramePr>
        <p:xfrm>
          <a:off x="8027894" y="99090"/>
          <a:ext cx="1689847" cy="544966"/>
        </p:xfrm>
        <a:graphic>
          <a:graphicData uri="http://schemas.openxmlformats.org/presentationml/2006/ole">
            <mc:AlternateContent xmlns:mc="http://schemas.openxmlformats.org/markup-compatibility/2006">
              <mc:Choice xmlns:v="urn:schemas-microsoft-com:vml" Requires="v">
                <p:oleObj spid="_x0000_s40967" name="Photo Editor 写真" r:id="rId4" imgW="6761905" imgH="2180952" progId="MSPhotoEd.3">
                  <p:embed/>
                </p:oleObj>
              </mc:Choice>
              <mc:Fallback>
                <p:oleObj name="Photo Editor 写真" r:id="rId4" imgW="6761905" imgH="21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894" y="99090"/>
                        <a:ext cx="1689847" cy="544966"/>
                      </a:xfrm>
                      <a:prstGeom prst="rect">
                        <a:avLst/>
                      </a:prstGeom>
                      <a:noFill/>
                      <a:ln>
                        <a:noFill/>
                      </a:ln>
                      <a:effectLst/>
                    </p:spPr>
                  </p:pic>
                </p:oleObj>
              </mc:Fallback>
            </mc:AlternateContent>
          </a:graphicData>
        </a:graphic>
      </p:graphicFrame>
      <p:graphicFrame>
        <p:nvGraphicFramePr>
          <p:cNvPr id="11" name="グラフ 10"/>
          <p:cNvGraphicFramePr>
            <a:graphicFrameLocks/>
          </p:cNvGraphicFramePr>
          <p:nvPr>
            <p:extLst>
              <p:ext uri="{D42A27DB-BD31-4B8C-83A1-F6EECF244321}">
                <p14:modId xmlns:p14="http://schemas.microsoft.com/office/powerpoint/2010/main" val="820983140"/>
              </p:ext>
            </p:extLst>
          </p:nvPr>
        </p:nvGraphicFramePr>
        <p:xfrm>
          <a:off x="195653" y="2415846"/>
          <a:ext cx="9590003" cy="3533774"/>
        </p:xfrm>
        <a:graphic>
          <a:graphicData uri="http://schemas.openxmlformats.org/drawingml/2006/chart">
            <c:chart xmlns:c="http://schemas.openxmlformats.org/drawingml/2006/chart" xmlns:r="http://schemas.openxmlformats.org/officeDocument/2006/relationships" r:id="rId6"/>
          </a:graphicData>
        </a:graphic>
      </p:graphicFrame>
      <p:sp>
        <p:nvSpPr>
          <p:cNvPr id="12" name="正方形/長方形 11"/>
          <p:cNvSpPr/>
          <p:nvPr/>
        </p:nvSpPr>
        <p:spPr>
          <a:xfrm>
            <a:off x="8617155" y="3847789"/>
            <a:ext cx="784558" cy="239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smtClean="0">
                <a:solidFill>
                  <a:sysClr val="windowText" lastClr="000000"/>
                </a:solidFill>
              </a:rPr>
              <a:t>9,432</a:t>
            </a:r>
            <a:r>
              <a:rPr kumimoji="1" lang="ja-JP" altLang="en-US" sz="1100" dirty="0" smtClean="0">
                <a:solidFill>
                  <a:sysClr val="windowText" lastClr="000000"/>
                </a:solidFill>
              </a:rPr>
              <a:t>人</a:t>
            </a:r>
            <a:endParaRPr kumimoji="1" lang="ja-JP" altLang="en-US" sz="1100" dirty="0">
              <a:solidFill>
                <a:sysClr val="windowText" lastClr="000000"/>
              </a:solidFill>
            </a:endParaRPr>
          </a:p>
        </p:txBody>
      </p:sp>
      <p:sp>
        <p:nvSpPr>
          <p:cNvPr id="13" name="テキスト ボックス 12"/>
          <p:cNvSpPr txBox="1"/>
          <p:nvPr/>
        </p:nvSpPr>
        <p:spPr>
          <a:xfrm>
            <a:off x="613960" y="772706"/>
            <a:ext cx="2889954" cy="369332"/>
          </a:xfrm>
          <a:prstGeom prst="rect">
            <a:avLst/>
          </a:prstGeom>
          <a:noFill/>
        </p:spPr>
        <p:txBody>
          <a:bodyPr wrap="square" rtlCol="0">
            <a:spAutoFit/>
          </a:bodyPr>
          <a:lstStyle/>
          <a:p>
            <a:r>
              <a:rPr kumimoji="1" lang="en-US" altLang="ja-JP" dirty="0" smtClean="0"/>
              <a:t>7 </a:t>
            </a:r>
            <a:r>
              <a:rPr lang="ja-JP" altLang="en-US" dirty="0" smtClean="0"/>
              <a:t>月</a:t>
            </a:r>
            <a:r>
              <a:rPr lang="en-US" altLang="ja-JP" dirty="0" smtClean="0"/>
              <a:t>22</a:t>
            </a:r>
            <a:r>
              <a:rPr lang="ja-JP" altLang="en-US" dirty="0" smtClean="0"/>
              <a:t>日までに、</a:t>
            </a:r>
            <a:r>
              <a:rPr lang="en-US" altLang="ja-JP" dirty="0" smtClean="0"/>
              <a:t>84,162</a:t>
            </a:r>
            <a:r>
              <a:rPr lang="ja-JP" altLang="en-US" dirty="0" smtClean="0"/>
              <a:t>人</a:t>
            </a:r>
            <a:endParaRPr lang="en-US" altLang="ja-JP" dirty="0" smtClean="0"/>
          </a:p>
        </p:txBody>
      </p:sp>
      <p:sp>
        <p:nvSpPr>
          <p:cNvPr id="14" name="テキスト ボックス 13"/>
          <p:cNvSpPr txBox="1"/>
          <p:nvPr/>
        </p:nvSpPr>
        <p:spPr>
          <a:xfrm>
            <a:off x="4049867" y="758118"/>
            <a:ext cx="8118039" cy="1477328"/>
          </a:xfrm>
          <a:prstGeom prst="rect">
            <a:avLst/>
          </a:prstGeom>
          <a:noFill/>
        </p:spPr>
        <p:txBody>
          <a:bodyPr wrap="square" rtlCol="0">
            <a:spAutoFit/>
          </a:bodyPr>
          <a:lstStyle/>
          <a:p>
            <a:r>
              <a:rPr kumimoji="1" lang="ja-JP" altLang="en-US" dirty="0" smtClean="0"/>
              <a:t>より多くのボランティアを求めているボランティアセンター　：</a:t>
            </a:r>
            <a:endParaRPr kumimoji="1" lang="en-US" altLang="ja-JP" dirty="0" smtClean="0"/>
          </a:p>
          <a:p>
            <a:r>
              <a:rPr kumimoji="1" lang="ja-JP" altLang="en-US" dirty="0" smtClean="0"/>
              <a:t>岡山県倉敷市、岡山市、高梁市、</a:t>
            </a:r>
            <a:endParaRPr kumimoji="1" lang="en-US" altLang="ja-JP" dirty="0" smtClean="0"/>
          </a:p>
          <a:p>
            <a:r>
              <a:rPr kumimoji="1" lang="ja-JP" altLang="en-US" dirty="0" smtClean="0"/>
              <a:t>広島県呉市、三原市、東広島市、竹原市、江田島市、</a:t>
            </a:r>
            <a:endParaRPr kumimoji="1" lang="en-US" altLang="ja-JP" dirty="0" smtClean="0"/>
          </a:p>
          <a:p>
            <a:r>
              <a:rPr kumimoji="1" lang="ja-JP" altLang="en-US" dirty="0" smtClean="0"/>
              <a:t>山口県周南市、</a:t>
            </a:r>
            <a:endParaRPr kumimoji="1" lang="en-US" altLang="ja-JP" dirty="0" smtClean="0"/>
          </a:p>
          <a:p>
            <a:r>
              <a:rPr kumimoji="1" lang="ja-JP" altLang="en-US" dirty="0" smtClean="0"/>
              <a:t>愛媛県宇和島市、大洲市、西予市</a:t>
            </a:r>
            <a:endParaRPr kumimoji="1" lang="en-US" altLang="ja-JP" dirty="0" smtClean="0"/>
          </a:p>
        </p:txBody>
      </p:sp>
    </p:spTree>
    <p:extLst>
      <p:ext uri="{BB962C8B-B14F-4D97-AF65-F5344CB8AC3E}">
        <p14:creationId xmlns:p14="http://schemas.microsoft.com/office/powerpoint/2010/main" val="34371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70797" y="769488"/>
          <a:ext cx="9311854" cy="5593327"/>
        </p:xfrm>
        <a:graphic>
          <a:graphicData uri="http://schemas.openxmlformats.org/drawingml/2006/table">
            <a:tbl>
              <a:tblPr firstRow="1" bandRow="1"/>
              <a:tblGrid>
                <a:gridCol w="1352545">
                  <a:extLst>
                    <a:ext uri="{9D8B030D-6E8A-4147-A177-3AD203B41FA5}">
                      <a16:colId xmlns="" xmlns:a16="http://schemas.microsoft.com/office/drawing/2014/main" val="20000"/>
                    </a:ext>
                  </a:extLst>
                </a:gridCol>
                <a:gridCol w="2729934">
                  <a:extLst>
                    <a:ext uri="{9D8B030D-6E8A-4147-A177-3AD203B41FA5}">
                      <a16:colId xmlns="" xmlns:a16="http://schemas.microsoft.com/office/drawing/2014/main" val="20001"/>
                    </a:ext>
                  </a:extLst>
                </a:gridCol>
                <a:gridCol w="2011575">
                  <a:extLst>
                    <a:ext uri="{9D8B030D-6E8A-4147-A177-3AD203B41FA5}">
                      <a16:colId xmlns="" xmlns:a16="http://schemas.microsoft.com/office/drawing/2014/main" val="20002"/>
                    </a:ext>
                  </a:extLst>
                </a:gridCol>
                <a:gridCol w="3217800">
                  <a:extLst>
                    <a:ext uri="{9D8B030D-6E8A-4147-A177-3AD203B41FA5}">
                      <a16:colId xmlns="" xmlns:a16="http://schemas.microsoft.com/office/drawing/2014/main" val="20003"/>
                    </a:ext>
                  </a:extLst>
                </a:gridCol>
              </a:tblGrid>
              <a:tr h="621762">
                <a:tc gridSpan="3">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700" b="0" dirty="0">
                          <a:solidFill>
                            <a:schemeClr val="tx1"/>
                          </a:solidFill>
                          <a:latin typeface="+mn-ea"/>
                          <a:ea typeface="+mn-ea"/>
                          <a:cs typeface="メイリオ" panose="020B0604030504040204" pitchFamily="50" charset="-128"/>
                        </a:rPr>
                        <a:t>＜主な災害とボランティア活動＞</a:t>
                      </a:r>
                      <a:endParaRPr kumimoji="1" lang="en-US" altLang="ja-JP" sz="1700" b="0" dirty="0">
                        <a:solidFill>
                          <a:schemeClr val="tx1"/>
                        </a:solidFill>
                        <a:latin typeface="+mn-ea"/>
                        <a:ea typeface="+mn-ea"/>
                        <a:cs typeface="メイリオ" panose="020B0604030504040204" pitchFamily="50" charset="-128"/>
                      </a:endParaRPr>
                    </a:p>
                    <a:p>
                      <a:pPr algn="l"/>
                      <a:r>
                        <a:rPr kumimoji="1" lang="ja-JP" altLang="en-US" sz="1400" b="0" dirty="0">
                          <a:solidFill>
                            <a:schemeClr val="tx1"/>
                          </a:solidFill>
                          <a:latin typeface="+mn-ea"/>
                          <a:ea typeface="+mn-ea"/>
                          <a:cs typeface="メイリオ" panose="020B0604030504040204" pitchFamily="50" charset="-128"/>
                        </a:rPr>
                        <a:t>（発生年）　　　（名称）　　　　　　　　　　（延べ参加人数）</a:t>
                      </a:r>
                    </a:p>
                  </a:txBody>
                  <a:tcPr marL="91441" marR="91441" anchor="b">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hMerge="1">
                  <a:txBody>
                    <a:bodyPr/>
                    <a:lstStyle/>
                    <a:p>
                      <a:endParaRPr kumimoji="1" lang="ja-JP" altLang="en-US" dirty="0"/>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700" b="0" dirty="0" smtClean="0">
                          <a:solidFill>
                            <a:schemeClr val="tx1"/>
                          </a:solidFill>
                          <a:latin typeface="+mn-ea"/>
                          <a:ea typeface="+mn-ea"/>
                          <a:cs typeface="メイリオ" panose="020B0604030504040204" pitchFamily="50" charset="-128"/>
                        </a:rPr>
                        <a:t>＜政府の対応＞</a:t>
                      </a:r>
                      <a:endParaRPr kumimoji="1" lang="ja-JP" altLang="en-US" sz="1700" b="0" dirty="0">
                        <a:solidFill>
                          <a:schemeClr val="tx1"/>
                        </a:solidFill>
                        <a:latin typeface="+mn-ea"/>
                        <a:ea typeface="+mn-ea"/>
                        <a:cs typeface="メイリオ" panose="020B0604030504040204" pitchFamily="50" charset="-128"/>
                      </a:endParaRPr>
                    </a:p>
                  </a:txBody>
                  <a:tcPr marL="91441" marR="91441"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8721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平成７年</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阪神・淡路大震災</a:t>
                      </a:r>
                      <a:endParaRPr kumimoji="1" lang="en-US" altLang="ja-JP" sz="1700" dirty="0">
                        <a:solidFill>
                          <a:schemeClr val="tx1"/>
                        </a:solidFill>
                        <a:latin typeface="+mn-ea"/>
                        <a:ea typeface="+mn-ea"/>
                        <a:cs typeface="メイリオ" panose="020B0604030504040204" pitchFamily="50" charset="-128"/>
                      </a:endParaRPr>
                    </a:p>
                    <a:p>
                      <a:r>
                        <a:rPr kumimoji="1" lang="ja-JP" altLang="en-US" sz="1700" dirty="0">
                          <a:solidFill>
                            <a:schemeClr val="tx1"/>
                          </a:solidFill>
                          <a:latin typeface="+mn-ea"/>
                          <a:ea typeface="+mn-ea"/>
                          <a:cs typeface="メイリオ" panose="020B0604030504040204" pitchFamily="50" charset="-128"/>
                        </a:rPr>
                        <a:t>（ボランティア元年）</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ja-JP" altLang="en-US" sz="1700" b="0" i="0" u="none" strike="noStrike" kern="1200" cap="none" spc="0" normalizeH="0" baseline="0" noProof="0" dirty="0">
                          <a:ln>
                            <a:noFill/>
                          </a:ln>
                          <a:solidFill>
                            <a:schemeClr val="tx1"/>
                          </a:solidFill>
                          <a:effectLst/>
                          <a:uLnTx/>
                          <a:uFillTx/>
                          <a:latin typeface="+mn-ea"/>
                          <a:ea typeface="+mn-ea"/>
                          <a:cs typeface="メイリオ" panose="020B0604030504040204" pitchFamily="50" charset="-128"/>
                        </a:rPr>
                        <a:t>約</a:t>
                      </a:r>
                      <a:r>
                        <a:rPr kumimoji="1" lang="en-US" altLang="ja-JP" sz="1700" b="0" i="0" u="none" strike="noStrike" kern="1200" cap="none" spc="0" normalizeH="0" baseline="0" noProof="0" dirty="0">
                          <a:ln>
                            <a:noFill/>
                          </a:ln>
                          <a:solidFill>
                            <a:schemeClr val="tx1"/>
                          </a:solidFill>
                          <a:effectLst/>
                          <a:uLnTx/>
                          <a:uFillTx/>
                          <a:latin typeface="+mn-ea"/>
                          <a:ea typeface="+mn-ea"/>
                          <a:cs typeface="メイリオ" panose="020B0604030504040204" pitchFamily="50" charset="-128"/>
                        </a:rPr>
                        <a:t>137.7</a:t>
                      </a:r>
                      <a:r>
                        <a:rPr kumimoji="1" lang="ja-JP" altLang="en-US" sz="1700" b="0" i="0" u="none" strike="noStrike" kern="1200" cap="none" spc="0" normalizeH="0" baseline="0" noProof="0" dirty="0">
                          <a:ln>
                            <a:noFill/>
                          </a:ln>
                          <a:solidFill>
                            <a:schemeClr val="tx1"/>
                          </a:solidFill>
                          <a:effectLst/>
                          <a:uLnTx/>
                          <a:uFillTx/>
                          <a:latin typeface="+mn-ea"/>
                          <a:ea typeface="+mn-ea"/>
                          <a:cs typeface="メイリオ" panose="020B0604030504040204" pitchFamily="50" charset="-128"/>
                        </a:rPr>
                        <a:t>万人</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1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600" dirty="0" smtClean="0">
                        <a:solidFill>
                          <a:schemeClr val="tx1"/>
                        </a:solidFill>
                        <a:latin typeface="+mn-ea"/>
                        <a:ea typeface="+mn-ea"/>
                        <a:cs typeface="メイリオ" panose="020B0604030504040204" pitchFamily="50" charset="-128"/>
                      </a:endParaRPr>
                    </a:p>
                    <a:p>
                      <a:r>
                        <a:rPr kumimoji="1" lang="ja-JP" altLang="en-US" sz="1600" dirty="0" smtClean="0">
                          <a:solidFill>
                            <a:schemeClr val="tx1"/>
                          </a:solidFill>
                          <a:latin typeface="+mn-ea"/>
                          <a:ea typeface="+mn-ea"/>
                          <a:cs typeface="メイリオ" panose="020B0604030504040204" pitchFamily="50" charset="-128"/>
                        </a:rPr>
                        <a:t>■災害対策基本法</a:t>
                      </a:r>
                      <a:r>
                        <a:rPr kumimoji="1" lang="ja-JP" altLang="en-US" sz="1600" dirty="0">
                          <a:solidFill>
                            <a:schemeClr val="tx1"/>
                          </a:solidFill>
                          <a:latin typeface="+mn-ea"/>
                          <a:ea typeface="+mn-ea"/>
                          <a:cs typeface="メイリオ" panose="020B0604030504040204" pitchFamily="50" charset="-128"/>
                        </a:rPr>
                        <a:t>改正（</a:t>
                      </a:r>
                      <a:r>
                        <a:rPr kumimoji="1" lang="en-US" altLang="ja-JP" sz="1600" dirty="0">
                          <a:solidFill>
                            <a:schemeClr val="tx1"/>
                          </a:solidFill>
                          <a:latin typeface="+mn-ea"/>
                          <a:ea typeface="+mn-ea"/>
                          <a:cs typeface="メイリオ" panose="020B0604030504040204" pitchFamily="50" charset="-128"/>
                        </a:rPr>
                        <a:t>H7</a:t>
                      </a:r>
                      <a:r>
                        <a:rPr kumimoji="1" lang="ja-JP" altLang="en-US" sz="1600" dirty="0">
                          <a:solidFill>
                            <a:schemeClr val="tx1"/>
                          </a:solidFill>
                          <a:latin typeface="+mn-ea"/>
                          <a:ea typeface="+mn-ea"/>
                          <a:cs typeface="メイリオ" panose="020B0604030504040204" pitchFamily="50" charset="-128"/>
                        </a:rPr>
                        <a:t>年）</a:t>
                      </a:r>
                    </a:p>
                    <a:p>
                      <a:r>
                        <a:rPr kumimoji="1" lang="ja-JP" altLang="en-US" sz="1600" dirty="0">
                          <a:solidFill>
                            <a:schemeClr val="tx1"/>
                          </a:solidFill>
                          <a:latin typeface="+mn-ea"/>
                          <a:ea typeface="+mn-ea"/>
                          <a:cs typeface="メイリオ" panose="020B0604030504040204" pitchFamily="50" charset="-128"/>
                        </a:rPr>
                        <a:t>行政が</a:t>
                      </a:r>
                      <a:r>
                        <a:rPr kumimoji="1" lang="en-US" altLang="ja-JP" sz="1600" dirty="0">
                          <a:solidFill>
                            <a:schemeClr val="tx1"/>
                          </a:solidFill>
                          <a:latin typeface="+mn-ea"/>
                          <a:ea typeface="+mn-ea"/>
                          <a:cs typeface="メイリオ" panose="020B0604030504040204" pitchFamily="50" charset="-128"/>
                        </a:rPr>
                        <a:t>『</a:t>
                      </a:r>
                      <a:r>
                        <a:rPr kumimoji="1" lang="ja-JP" altLang="en-US" sz="1600" dirty="0">
                          <a:solidFill>
                            <a:schemeClr val="tx1"/>
                          </a:solidFill>
                          <a:latin typeface="+mn-ea"/>
                          <a:ea typeface="+mn-ea"/>
                          <a:cs typeface="メイリオ" panose="020B0604030504040204" pitchFamily="50" charset="-128"/>
                        </a:rPr>
                        <a:t>ボランティアによる防災活動の環境整備</a:t>
                      </a:r>
                      <a:r>
                        <a:rPr kumimoji="1" lang="en-US" altLang="ja-JP" sz="1600" dirty="0">
                          <a:solidFill>
                            <a:schemeClr val="tx1"/>
                          </a:solidFill>
                          <a:latin typeface="+mn-ea"/>
                          <a:ea typeface="+mn-ea"/>
                          <a:cs typeface="メイリオ" panose="020B0604030504040204" pitchFamily="50" charset="-128"/>
                        </a:rPr>
                        <a:t>』</a:t>
                      </a:r>
                      <a:r>
                        <a:rPr kumimoji="1" lang="ja-JP" altLang="en-US" sz="1600" dirty="0">
                          <a:solidFill>
                            <a:schemeClr val="tx1"/>
                          </a:solidFill>
                          <a:latin typeface="+mn-ea"/>
                          <a:ea typeface="+mn-ea"/>
                          <a:cs typeface="メイリオ" panose="020B0604030504040204" pitchFamily="50" charset="-128"/>
                        </a:rPr>
                        <a:t>に努める旨明記</a:t>
                      </a:r>
                    </a:p>
                    <a:p>
                      <a:endParaRPr kumimoji="1" lang="ja-JP" altLang="en-US" sz="1600" dirty="0">
                        <a:solidFill>
                          <a:schemeClr val="tx1"/>
                        </a:solidFill>
                        <a:latin typeface="+mn-ea"/>
                        <a:ea typeface="+mn-ea"/>
                        <a:cs typeface="メイリオ" panose="020B0604030504040204" pitchFamily="50" charset="-128"/>
                      </a:endParaRPr>
                    </a:p>
                    <a:p>
                      <a:r>
                        <a:rPr kumimoji="1" lang="ja-JP" altLang="en-US" sz="1600" dirty="0">
                          <a:solidFill>
                            <a:schemeClr val="tx1"/>
                          </a:solidFill>
                          <a:latin typeface="+mn-ea"/>
                          <a:ea typeface="+mn-ea"/>
                          <a:cs typeface="メイリオ" panose="020B0604030504040204" pitchFamily="50" charset="-128"/>
                        </a:rPr>
                        <a:t>★</a:t>
                      </a:r>
                      <a:r>
                        <a:rPr kumimoji="1" lang="ja-JP" altLang="en-US" sz="1600" dirty="0" smtClean="0">
                          <a:solidFill>
                            <a:schemeClr val="tx1"/>
                          </a:solidFill>
                          <a:latin typeface="+mn-ea"/>
                          <a:ea typeface="+mn-ea"/>
                          <a:cs typeface="メイリオ" panose="020B0604030504040204" pitchFamily="50" charset="-128"/>
                        </a:rPr>
                        <a:t>災害ボランティアセンターの設置・運営を主</a:t>
                      </a:r>
                      <a:r>
                        <a:rPr kumimoji="1" lang="ja-JP" altLang="en-US" sz="1600" dirty="0">
                          <a:solidFill>
                            <a:schemeClr val="tx1"/>
                          </a:solidFill>
                          <a:latin typeface="+mn-ea"/>
                          <a:ea typeface="+mn-ea"/>
                          <a:cs typeface="メイリオ" panose="020B0604030504040204" pitchFamily="50" charset="-128"/>
                        </a:rPr>
                        <a:t>に社会福祉協議会</a:t>
                      </a:r>
                      <a:r>
                        <a:rPr kumimoji="1" lang="ja-JP" altLang="en-US" sz="1600" dirty="0" smtClean="0">
                          <a:solidFill>
                            <a:schemeClr val="tx1"/>
                          </a:solidFill>
                          <a:latin typeface="+mn-ea"/>
                          <a:ea typeface="+mn-ea"/>
                          <a:cs typeface="メイリオ" panose="020B0604030504040204" pitchFamily="50" charset="-128"/>
                        </a:rPr>
                        <a:t>が担う</a:t>
                      </a:r>
                      <a:r>
                        <a:rPr kumimoji="1" lang="ja-JP" altLang="en-US" sz="1600" dirty="0">
                          <a:solidFill>
                            <a:schemeClr val="tx1"/>
                          </a:solidFill>
                          <a:latin typeface="+mn-ea"/>
                          <a:ea typeface="+mn-ea"/>
                          <a:cs typeface="メイリオ" panose="020B0604030504040204" pitchFamily="50" charset="-128"/>
                        </a:rPr>
                        <a:t>ことが主流に</a:t>
                      </a:r>
                    </a:p>
                    <a:p>
                      <a:endParaRPr kumimoji="1" lang="ja-JP" altLang="en-US" sz="1600" dirty="0">
                        <a:solidFill>
                          <a:schemeClr val="tx1"/>
                        </a:solidFill>
                        <a:latin typeface="+mn-ea"/>
                        <a:ea typeface="+mn-ea"/>
                        <a:cs typeface="メイリオ" panose="020B0604030504040204" pitchFamily="50" charset="-128"/>
                      </a:endParaRPr>
                    </a:p>
                    <a:p>
                      <a:r>
                        <a:rPr kumimoji="1" lang="ja-JP" altLang="en-US" sz="1600" dirty="0">
                          <a:solidFill>
                            <a:schemeClr val="tx1"/>
                          </a:solidFill>
                          <a:latin typeface="+mn-ea"/>
                          <a:ea typeface="+mn-ea"/>
                          <a:cs typeface="メイリオ" panose="020B0604030504040204" pitchFamily="50" charset="-128"/>
                        </a:rPr>
                        <a:t>■防災ボランティア活動検討会</a:t>
                      </a:r>
                    </a:p>
                    <a:p>
                      <a:r>
                        <a:rPr kumimoji="1" lang="en-US" altLang="ja-JP" sz="1600" dirty="0">
                          <a:solidFill>
                            <a:schemeClr val="tx1"/>
                          </a:solidFill>
                          <a:latin typeface="+mn-ea"/>
                          <a:ea typeface="+mn-ea"/>
                          <a:cs typeface="メイリオ" panose="020B0604030504040204" pitchFamily="50" charset="-128"/>
                        </a:rPr>
                        <a:t>H16</a:t>
                      </a:r>
                      <a:r>
                        <a:rPr kumimoji="1" lang="ja-JP" altLang="en-US" sz="1600" dirty="0">
                          <a:solidFill>
                            <a:schemeClr val="tx1"/>
                          </a:solidFill>
                          <a:latin typeface="+mn-ea"/>
                          <a:ea typeface="+mn-ea"/>
                          <a:cs typeface="メイリオ" panose="020B0604030504040204" pitchFamily="50" charset="-128"/>
                        </a:rPr>
                        <a:t>年から内閣府にて開始</a:t>
                      </a:r>
                    </a:p>
                    <a:p>
                      <a:endParaRPr kumimoji="1" lang="ja-JP" altLang="en-US" sz="1600" dirty="0" smtClean="0">
                        <a:solidFill>
                          <a:schemeClr val="tx1"/>
                        </a:solidFill>
                        <a:latin typeface="+mn-ea"/>
                        <a:ea typeface="+mn-ea"/>
                        <a:cs typeface="メイリオ" panose="020B0604030504040204" pitchFamily="50" charset="-128"/>
                      </a:endParaRPr>
                    </a:p>
                    <a:p>
                      <a:endParaRPr kumimoji="1" lang="ja-JP" altLang="en-US" sz="1200" dirty="0" smtClean="0">
                        <a:solidFill>
                          <a:schemeClr val="tx1"/>
                        </a:solidFill>
                        <a:latin typeface="+mn-ea"/>
                        <a:ea typeface="+mn-ea"/>
                        <a:cs typeface="メイリオ" panose="020B0604030504040204" pitchFamily="50" charset="-128"/>
                      </a:endParaRPr>
                    </a:p>
                    <a:p>
                      <a:r>
                        <a:rPr kumimoji="1" lang="ja-JP" altLang="en-US" sz="1600" dirty="0" smtClean="0">
                          <a:solidFill>
                            <a:schemeClr val="tx1"/>
                          </a:solidFill>
                          <a:latin typeface="+mn-ea"/>
                          <a:ea typeface="+mn-ea"/>
                          <a:cs typeface="メイリオ" panose="020B0604030504040204" pitchFamily="50" charset="-128"/>
                        </a:rPr>
                        <a:t>★ボランティアのネットワーク化が課題に</a:t>
                      </a:r>
                      <a:endParaRPr kumimoji="1" lang="ja-JP" altLang="en-US" sz="1600" dirty="0">
                        <a:solidFill>
                          <a:schemeClr val="tx1"/>
                        </a:solidFill>
                        <a:latin typeface="+mn-ea"/>
                        <a:ea typeface="+mn-ea"/>
                        <a:cs typeface="メイリオ" panose="020B0604030504040204" pitchFamily="50" charset="-128"/>
                      </a:endParaRPr>
                    </a:p>
                    <a:p>
                      <a:endParaRPr kumimoji="1" lang="ja-JP" altLang="en-US" sz="800" dirty="0" smtClean="0">
                        <a:solidFill>
                          <a:schemeClr val="tx1"/>
                        </a:solidFill>
                        <a:latin typeface="+mn-ea"/>
                        <a:ea typeface="+mn-ea"/>
                        <a:cs typeface="メイリオ" panose="020B0604030504040204" pitchFamily="50" charset="-128"/>
                      </a:endParaRPr>
                    </a:p>
                    <a:p>
                      <a:r>
                        <a:rPr kumimoji="1" lang="zh-TW" altLang="en-US" sz="1600" dirty="0" smtClean="0">
                          <a:solidFill>
                            <a:schemeClr val="tx1"/>
                          </a:solidFill>
                          <a:latin typeface="+mn-ea"/>
                          <a:ea typeface="+mn-ea"/>
                          <a:cs typeface="メイリオ" panose="020B0604030504040204" pitchFamily="50" charset="-128"/>
                        </a:rPr>
                        <a:t>■</a:t>
                      </a:r>
                      <a:r>
                        <a:rPr kumimoji="1" lang="ja-JP" altLang="en-US" sz="1600" dirty="0" smtClean="0">
                          <a:solidFill>
                            <a:schemeClr val="tx1"/>
                          </a:solidFill>
                          <a:latin typeface="+mn-ea"/>
                          <a:ea typeface="+mn-ea"/>
                          <a:cs typeface="メイリオ" panose="020B0604030504040204" pitchFamily="50" charset="-128"/>
                        </a:rPr>
                        <a:t>災害対策基本法改正（</a:t>
                      </a:r>
                      <a:r>
                        <a:rPr kumimoji="1" lang="en-US" altLang="ja-JP" sz="1600" dirty="0" smtClean="0">
                          <a:solidFill>
                            <a:schemeClr val="tx1"/>
                          </a:solidFill>
                          <a:latin typeface="+mn-ea"/>
                          <a:ea typeface="+mn-ea"/>
                          <a:cs typeface="メイリオ" panose="020B0604030504040204" pitchFamily="50" charset="-128"/>
                        </a:rPr>
                        <a:t>H25</a:t>
                      </a:r>
                      <a:r>
                        <a:rPr kumimoji="1" lang="ja-JP" altLang="en-US" sz="1600" dirty="0" smtClean="0">
                          <a:solidFill>
                            <a:schemeClr val="tx1"/>
                          </a:solidFill>
                          <a:latin typeface="+mn-ea"/>
                          <a:ea typeface="+mn-ea"/>
                          <a:cs typeface="メイリオ" panose="020B0604030504040204" pitchFamily="50" charset="-128"/>
                        </a:rPr>
                        <a:t>年）</a:t>
                      </a:r>
                      <a:endParaRPr kumimoji="1" lang="ja-JP" altLang="en-US" sz="1600" dirty="0">
                        <a:solidFill>
                          <a:schemeClr val="tx1"/>
                        </a:solidFill>
                        <a:latin typeface="+mn-ea"/>
                        <a:ea typeface="+mn-ea"/>
                        <a:cs typeface="メイリオ" panose="020B0604030504040204" pitchFamily="50" charset="-128"/>
                      </a:endParaRPr>
                    </a:p>
                    <a:p>
                      <a:r>
                        <a:rPr kumimoji="1" lang="en-US" altLang="ja-JP" sz="1600" dirty="0" smtClean="0">
                          <a:solidFill>
                            <a:schemeClr val="tx1"/>
                          </a:solidFill>
                          <a:latin typeface="+mn-ea"/>
                          <a:ea typeface="+mn-ea"/>
                          <a:cs typeface="メイリオ" panose="020B0604030504040204" pitchFamily="50" charset="-128"/>
                        </a:rPr>
                        <a:t>『</a:t>
                      </a:r>
                      <a:r>
                        <a:rPr kumimoji="1" lang="ja-JP" altLang="en-US" sz="1600" dirty="0" smtClean="0">
                          <a:solidFill>
                            <a:schemeClr val="tx1"/>
                          </a:solidFill>
                          <a:latin typeface="+mn-ea"/>
                          <a:ea typeface="+mn-ea"/>
                          <a:cs typeface="メイリオ" panose="020B0604030504040204" pitchFamily="50" charset="-128"/>
                        </a:rPr>
                        <a:t>行政がボランティアとの連携に努める</a:t>
                      </a:r>
                      <a:r>
                        <a:rPr kumimoji="1" lang="en-US" altLang="ja-JP" sz="1600" dirty="0" smtClean="0">
                          <a:solidFill>
                            <a:schemeClr val="tx1"/>
                          </a:solidFill>
                          <a:latin typeface="+mn-ea"/>
                          <a:ea typeface="+mn-ea"/>
                          <a:cs typeface="メイリオ" panose="020B0604030504040204" pitchFamily="50" charset="-128"/>
                        </a:rPr>
                        <a:t>』</a:t>
                      </a:r>
                      <a:r>
                        <a:rPr kumimoji="1" lang="ja-JP" altLang="en-US" sz="1600" dirty="0" smtClean="0">
                          <a:solidFill>
                            <a:schemeClr val="tx1"/>
                          </a:solidFill>
                          <a:latin typeface="+mn-ea"/>
                          <a:ea typeface="+mn-ea"/>
                          <a:cs typeface="メイリオ" panose="020B0604030504040204" pitchFamily="50" charset="-128"/>
                        </a:rPr>
                        <a:t>旨明記</a:t>
                      </a:r>
                      <a:endParaRPr kumimoji="1" lang="ja-JP" altLang="en-US" sz="1600" dirty="0">
                        <a:solidFill>
                          <a:schemeClr val="tx1"/>
                        </a:solidFill>
                        <a:latin typeface="+mn-ea"/>
                        <a:ea typeface="+mn-ea"/>
                        <a:cs typeface="メイリオ" panose="020B0604030504040204" pitchFamily="50" charset="-128"/>
                      </a:endParaRPr>
                    </a:p>
                  </a:txBody>
                  <a:tcPr marL="91441" marR="91441">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平成 </a:t>
                      </a:r>
                      <a:r>
                        <a:rPr lang="en-US" altLang="ja-JP" sz="1700" dirty="0">
                          <a:solidFill>
                            <a:schemeClr val="tx1"/>
                          </a:solidFill>
                          <a:latin typeface="+mn-ea"/>
                          <a:ea typeface="+mn-ea"/>
                          <a:cs typeface="メイリオ" panose="020B0604030504040204" pitchFamily="50" charset="-128"/>
                        </a:rPr>
                        <a:t>9</a:t>
                      </a:r>
                      <a:r>
                        <a:rPr lang="ja-JP" altLang="en-US" sz="1700" dirty="0">
                          <a:solidFill>
                            <a:schemeClr val="tx1"/>
                          </a:solidFill>
                          <a:latin typeface="+mn-ea"/>
                          <a:ea typeface="+mn-ea"/>
                          <a:cs typeface="メイリオ" panose="020B0604030504040204" pitchFamily="50" charset="-128"/>
                        </a:rPr>
                        <a:t>年</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ナホトカ号海難事故 </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lang="ja-JP" altLang="en-US" sz="1700" dirty="0">
                          <a:solidFill>
                            <a:schemeClr val="tx1"/>
                          </a:solidFill>
                          <a:latin typeface="+mn-ea"/>
                          <a:ea typeface="+mn-ea"/>
                          <a:cs typeface="メイリオ" panose="020B0604030504040204" pitchFamily="50" charset="-128"/>
                        </a:rPr>
                        <a:t>約</a:t>
                      </a:r>
                      <a:r>
                        <a:rPr lang="en-US" altLang="ja-JP" sz="1700" dirty="0" smtClean="0">
                          <a:solidFill>
                            <a:schemeClr val="tx1"/>
                          </a:solidFill>
                          <a:latin typeface="+mn-ea"/>
                          <a:ea typeface="+mn-ea"/>
                          <a:cs typeface="メイリオ" panose="020B0604030504040204" pitchFamily="50" charset="-128"/>
                        </a:rPr>
                        <a:t>27</a:t>
                      </a:r>
                      <a:r>
                        <a:rPr lang="ja-JP" altLang="en-US" sz="1700" dirty="0">
                          <a:solidFill>
                            <a:schemeClr val="tx1"/>
                          </a:solidFill>
                          <a:latin typeface="+mn-ea"/>
                          <a:ea typeface="+mn-ea"/>
                          <a:cs typeface="メイリオ" panose="020B0604030504040204" pitchFamily="50" charset="-128"/>
                        </a:rPr>
                        <a:t>万人</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平成</a:t>
                      </a:r>
                      <a:r>
                        <a:rPr lang="en-US" altLang="ja-JP" sz="1700" dirty="0">
                          <a:solidFill>
                            <a:schemeClr val="tx1"/>
                          </a:solidFill>
                          <a:latin typeface="+mn-ea"/>
                          <a:ea typeface="+mn-ea"/>
                          <a:cs typeface="メイリオ" panose="020B0604030504040204" pitchFamily="50" charset="-128"/>
                        </a:rPr>
                        <a:t>16</a:t>
                      </a:r>
                      <a:r>
                        <a:rPr lang="ja-JP" altLang="en-US" sz="1700" dirty="0">
                          <a:solidFill>
                            <a:schemeClr val="tx1"/>
                          </a:solidFill>
                          <a:latin typeface="+mn-ea"/>
                          <a:ea typeface="+mn-ea"/>
                          <a:cs typeface="メイリオ" panose="020B0604030504040204" pitchFamily="50" charset="-128"/>
                        </a:rPr>
                        <a:t>年</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台風</a:t>
                      </a:r>
                      <a:r>
                        <a:rPr lang="en-US" altLang="ja-JP" sz="1700" dirty="0">
                          <a:solidFill>
                            <a:schemeClr val="tx1"/>
                          </a:solidFill>
                          <a:latin typeface="+mn-ea"/>
                          <a:ea typeface="+mn-ea"/>
                          <a:cs typeface="メイリオ" panose="020B0604030504040204" pitchFamily="50" charset="-128"/>
                        </a:rPr>
                        <a:t>23</a:t>
                      </a:r>
                      <a:r>
                        <a:rPr lang="ja-JP" altLang="en-US" sz="1700" dirty="0">
                          <a:solidFill>
                            <a:schemeClr val="tx1"/>
                          </a:solidFill>
                          <a:latin typeface="+mn-ea"/>
                          <a:ea typeface="+mn-ea"/>
                          <a:cs typeface="メイリオ" panose="020B0604030504040204" pitchFamily="50" charset="-128"/>
                        </a:rPr>
                        <a:t>号</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lang="ja-JP" altLang="en-US" sz="1700" dirty="0">
                          <a:solidFill>
                            <a:schemeClr val="tx1"/>
                          </a:solidFill>
                          <a:latin typeface="+mn-ea"/>
                          <a:ea typeface="+mn-ea"/>
                          <a:cs typeface="メイリオ" panose="020B0604030504040204" pitchFamily="50" charset="-128"/>
                        </a:rPr>
                        <a:t>約</a:t>
                      </a:r>
                      <a:r>
                        <a:rPr lang="en-US" altLang="ja-JP" sz="1700" dirty="0">
                          <a:solidFill>
                            <a:schemeClr val="tx1"/>
                          </a:solidFill>
                          <a:latin typeface="+mn-ea"/>
                          <a:ea typeface="+mn-ea"/>
                          <a:cs typeface="メイリオ" panose="020B0604030504040204" pitchFamily="50" charset="-128"/>
                        </a:rPr>
                        <a:t>5.6</a:t>
                      </a:r>
                      <a:r>
                        <a:rPr lang="ja-JP" altLang="en-US" sz="1700" dirty="0">
                          <a:solidFill>
                            <a:schemeClr val="tx1"/>
                          </a:solidFill>
                          <a:latin typeface="+mn-ea"/>
                          <a:ea typeface="+mn-ea"/>
                          <a:cs typeface="メイリオ" panose="020B0604030504040204" pitchFamily="50" charset="-128"/>
                        </a:rPr>
                        <a:t>万人</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平成</a:t>
                      </a:r>
                      <a:r>
                        <a:rPr lang="en-US" altLang="ja-JP" sz="1700" dirty="0">
                          <a:solidFill>
                            <a:schemeClr val="tx1"/>
                          </a:solidFill>
                          <a:latin typeface="+mn-ea"/>
                          <a:ea typeface="+mn-ea"/>
                          <a:cs typeface="メイリオ" panose="020B0604030504040204" pitchFamily="50" charset="-128"/>
                        </a:rPr>
                        <a:t>16</a:t>
                      </a:r>
                      <a:r>
                        <a:rPr lang="ja-JP" altLang="en-US" sz="1700" dirty="0">
                          <a:solidFill>
                            <a:schemeClr val="tx1"/>
                          </a:solidFill>
                          <a:latin typeface="+mn-ea"/>
                          <a:ea typeface="+mn-ea"/>
                          <a:cs typeface="メイリオ" panose="020B0604030504040204" pitchFamily="50" charset="-128"/>
                        </a:rPr>
                        <a:t>年</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新潟県中越地震</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lang="ja-JP" altLang="en-US" sz="1700" dirty="0">
                          <a:solidFill>
                            <a:schemeClr val="tx1"/>
                          </a:solidFill>
                          <a:latin typeface="+mn-ea"/>
                          <a:ea typeface="+mn-ea"/>
                          <a:cs typeface="メイリオ" panose="020B0604030504040204" pitchFamily="50" charset="-128"/>
                        </a:rPr>
                        <a:t>約</a:t>
                      </a:r>
                      <a:r>
                        <a:rPr lang="en-US" altLang="ja-JP" sz="1700" dirty="0">
                          <a:solidFill>
                            <a:schemeClr val="tx1"/>
                          </a:solidFill>
                          <a:latin typeface="+mn-ea"/>
                          <a:ea typeface="+mn-ea"/>
                          <a:cs typeface="メイリオ" panose="020B0604030504040204" pitchFamily="50" charset="-128"/>
                        </a:rPr>
                        <a:t>9.5</a:t>
                      </a:r>
                      <a:r>
                        <a:rPr lang="ja-JP" altLang="en-US" sz="1700" dirty="0">
                          <a:solidFill>
                            <a:schemeClr val="tx1"/>
                          </a:solidFill>
                          <a:latin typeface="+mn-ea"/>
                          <a:ea typeface="+mn-ea"/>
                          <a:cs typeface="メイリオ" panose="020B0604030504040204" pitchFamily="50" charset="-128"/>
                        </a:rPr>
                        <a:t>万人</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平成</a:t>
                      </a:r>
                      <a:r>
                        <a:rPr lang="en-US" altLang="ja-JP" sz="1700" dirty="0">
                          <a:solidFill>
                            <a:schemeClr val="tx1"/>
                          </a:solidFill>
                          <a:latin typeface="+mn-ea"/>
                          <a:ea typeface="+mn-ea"/>
                          <a:cs typeface="メイリオ" panose="020B0604030504040204" pitchFamily="50" charset="-128"/>
                        </a:rPr>
                        <a:t>19</a:t>
                      </a:r>
                      <a:r>
                        <a:rPr lang="ja-JP" altLang="en-US" sz="1700" dirty="0">
                          <a:solidFill>
                            <a:schemeClr val="tx1"/>
                          </a:solidFill>
                          <a:latin typeface="+mn-ea"/>
                          <a:ea typeface="+mn-ea"/>
                          <a:cs typeface="メイリオ" panose="020B0604030504040204" pitchFamily="50" charset="-128"/>
                        </a:rPr>
                        <a:t>年</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能登半島地震</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lang="ja-JP" altLang="en-US" sz="1700" dirty="0">
                          <a:solidFill>
                            <a:schemeClr val="tx1"/>
                          </a:solidFill>
                          <a:latin typeface="+mn-ea"/>
                          <a:ea typeface="+mn-ea"/>
                          <a:cs typeface="メイリオ" panose="020B0604030504040204" pitchFamily="50" charset="-128"/>
                        </a:rPr>
                        <a:t>約</a:t>
                      </a:r>
                      <a:r>
                        <a:rPr lang="en-US" altLang="ja-JP" sz="1700" dirty="0">
                          <a:solidFill>
                            <a:schemeClr val="tx1"/>
                          </a:solidFill>
                          <a:latin typeface="+mn-ea"/>
                          <a:ea typeface="+mn-ea"/>
                          <a:cs typeface="メイリオ" panose="020B0604030504040204" pitchFamily="50" charset="-128"/>
                        </a:rPr>
                        <a:t>1.5</a:t>
                      </a:r>
                      <a:r>
                        <a:rPr lang="ja-JP" altLang="en-US" sz="1700" dirty="0">
                          <a:solidFill>
                            <a:schemeClr val="tx1"/>
                          </a:solidFill>
                          <a:latin typeface="+mn-ea"/>
                          <a:ea typeface="+mn-ea"/>
                          <a:cs typeface="メイリオ" panose="020B0604030504040204" pitchFamily="50" charset="-128"/>
                        </a:rPr>
                        <a:t>万人</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平成</a:t>
                      </a:r>
                      <a:r>
                        <a:rPr kumimoji="1" lang="en-US" altLang="ja-JP" sz="1700" dirty="0">
                          <a:solidFill>
                            <a:schemeClr val="tx1"/>
                          </a:solidFill>
                          <a:latin typeface="+mn-ea"/>
                          <a:ea typeface="+mn-ea"/>
                          <a:cs typeface="メイリオ" panose="020B0604030504040204" pitchFamily="50" charset="-128"/>
                        </a:rPr>
                        <a:t>19</a:t>
                      </a:r>
                      <a:r>
                        <a:rPr kumimoji="1" lang="ja-JP" altLang="en-US" sz="1700" dirty="0">
                          <a:solidFill>
                            <a:schemeClr val="tx1"/>
                          </a:solidFill>
                          <a:latin typeface="+mn-ea"/>
                          <a:ea typeface="+mn-ea"/>
                          <a:cs typeface="メイリオ" panose="020B0604030504040204" pitchFamily="50" charset="-128"/>
                        </a:rPr>
                        <a:t>年</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ja-JP" altLang="en-US" sz="1700" dirty="0">
                          <a:solidFill>
                            <a:schemeClr val="tx1"/>
                          </a:solidFill>
                          <a:latin typeface="+mn-ea"/>
                          <a:ea typeface="+mn-ea"/>
                          <a:cs typeface="メイリオ" panose="020B0604030504040204" pitchFamily="50" charset="-128"/>
                        </a:rPr>
                        <a:t>中越沖地震</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lang="ja-JP" altLang="en-US" sz="1700" dirty="0">
                          <a:solidFill>
                            <a:schemeClr val="tx1"/>
                          </a:solidFill>
                          <a:latin typeface="+mn-ea"/>
                          <a:ea typeface="+mn-ea"/>
                          <a:cs typeface="メイリオ" panose="020B0604030504040204" pitchFamily="50" charset="-128"/>
                        </a:rPr>
                        <a:t>約</a:t>
                      </a:r>
                      <a:r>
                        <a:rPr lang="en-US" altLang="ja-JP" sz="1700" dirty="0">
                          <a:solidFill>
                            <a:schemeClr val="tx1"/>
                          </a:solidFill>
                          <a:latin typeface="+mn-ea"/>
                          <a:ea typeface="+mn-ea"/>
                          <a:cs typeface="メイリオ" panose="020B0604030504040204" pitchFamily="50" charset="-128"/>
                        </a:rPr>
                        <a:t>1.5</a:t>
                      </a:r>
                      <a:r>
                        <a:rPr lang="ja-JP" altLang="en-US" sz="1700" dirty="0">
                          <a:solidFill>
                            <a:schemeClr val="tx1"/>
                          </a:solidFill>
                          <a:latin typeface="+mn-ea"/>
                          <a:ea typeface="+mn-ea"/>
                          <a:cs typeface="メイリオ" panose="020B0604030504040204" pitchFamily="50" charset="-128"/>
                        </a:rPr>
                        <a:t>万人</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平成</a:t>
                      </a:r>
                      <a:r>
                        <a:rPr kumimoji="1" lang="en-US" altLang="ja-JP" sz="1700" dirty="0">
                          <a:solidFill>
                            <a:schemeClr val="tx1"/>
                          </a:solidFill>
                          <a:latin typeface="+mn-ea"/>
                          <a:ea typeface="+mn-ea"/>
                          <a:cs typeface="メイリオ" panose="020B0604030504040204" pitchFamily="50" charset="-128"/>
                        </a:rPr>
                        <a:t>21</a:t>
                      </a:r>
                      <a:r>
                        <a:rPr kumimoji="1" lang="ja-JP" altLang="en-US" sz="1700" dirty="0">
                          <a:solidFill>
                            <a:schemeClr val="tx1"/>
                          </a:solidFill>
                          <a:latin typeface="+mn-ea"/>
                          <a:ea typeface="+mn-ea"/>
                          <a:cs typeface="メイリオ" panose="020B0604030504040204" pitchFamily="50" charset="-128"/>
                        </a:rPr>
                        <a:t>年</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台風９号</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lang="ja-JP" altLang="en-US" sz="1700" dirty="0">
                          <a:solidFill>
                            <a:schemeClr val="tx1"/>
                          </a:solidFill>
                          <a:latin typeface="+mn-ea"/>
                          <a:ea typeface="+mn-ea"/>
                          <a:cs typeface="メイリオ" panose="020B0604030504040204" pitchFamily="50" charset="-128"/>
                        </a:rPr>
                        <a:t>約</a:t>
                      </a:r>
                      <a:r>
                        <a:rPr lang="en-US" altLang="ja-JP" sz="1700" dirty="0">
                          <a:solidFill>
                            <a:schemeClr val="tx1"/>
                          </a:solidFill>
                          <a:latin typeface="+mn-ea"/>
                          <a:ea typeface="+mn-ea"/>
                          <a:cs typeface="メイリオ" panose="020B0604030504040204" pitchFamily="50" charset="-128"/>
                        </a:rPr>
                        <a:t>2.2</a:t>
                      </a:r>
                      <a:r>
                        <a:rPr lang="ja-JP" altLang="en-US" sz="1700" dirty="0">
                          <a:solidFill>
                            <a:schemeClr val="tx1"/>
                          </a:solidFill>
                          <a:latin typeface="+mn-ea"/>
                          <a:ea typeface="+mn-ea"/>
                          <a:cs typeface="メイリオ" panose="020B0604030504040204" pitchFamily="50" charset="-128"/>
                        </a:rPr>
                        <a:t>万人</a:t>
                      </a:r>
                      <a:endParaRPr kumimoji="1" lang="ja-JP" altLang="en-US" sz="1700" dirty="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平成</a:t>
                      </a:r>
                      <a:r>
                        <a:rPr kumimoji="1" lang="en-US" altLang="ja-JP" sz="1700" dirty="0">
                          <a:solidFill>
                            <a:schemeClr val="tx1"/>
                          </a:solidFill>
                          <a:latin typeface="+mn-ea"/>
                          <a:ea typeface="+mn-ea"/>
                          <a:cs typeface="メイリオ" panose="020B0604030504040204" pitchFamily="50" charset="-128"/>
                        </a:rPr>
                        <a:t>23</a:t>
                      </a:r>
                      <a:r>
                        <a:rPr kumimoji="1" lang="ja-JP" altLang="en-US" sz="1700" dirty="0">
                          <a:solidFill>
                            <a:schemeClr val="tx1"/>
                          </a:solidFill>
                          <a:latin typeface="+mn-ea"/>
                          <a:ea typeface="+mn-ea"/>
                          <a:cs typeface="メイリオ" panose="020B0604030504040204" pitchFamily="50" charset="-128"/>
                        </a:rPr>
                        <a:t>年</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東日本大震災</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ja-JP" altLang="en-US" sz="1400" dirty="0">
                          <a:solidFill>
                            <a:schemeClr val="tx1"/>
                          </a:solidFill>
                          <a:latin typeface="+mn-ea"/>
                          <a:ea typeface="+mn-ea"/>
                          <a:cs typeface="メイリオ" panose="020B0604030504040204" pitchFamily="50" charset="-128"/>
                        </a:rPr>
                        <a:t>（</a:t>
                      </a:r>
                      <a:r>
                        <a:rPr kumimoji="1" lang="en-US" altLang="ja-JP" sz="1400" dirty="0">
                          <a:solidFill>
                            <a:schemeClr val="tx1"/>
                          </a:solidFill>
                          <a:latin typeface="+mn-ea"/>
                          <a:ea typeface="+mn-ea"/>
                          <a:cs typeface="メイリオ" panose="020B0604030504040204" pitchFamily="50" charset="-128"/>
                        </a:rPr>
                        <a:t>※</a:t>
                      </a:r>
                      <a:r>
                        <a:rPr kumimoji="1" lang="ja-JP" altLang="en-US" sz="1400" dirty="0">
                          <a:solidFill>
                            <a:schemeClr val="tx1"/>
                          </a:solidFill>
                          <a:latin typeface="+mn-ea"/>
                          <a:ea typeface="+mn-ea"/>
                          <a:cs typeface="メイリオ" panose="020B0604030504040204" pitchFamily="50" charset="-128"/>
                        </a:rPr>
                        <a:t>）</a:t>
                      </a:r>
                      <a:r>
                        <a:rPr kumimoji="1" lang="ja-JP" altLang="en-US" sz="1700" dirty="0">
                          <a:solidFill>
                            <a:schemeClr val="tx1"/>
                          </a:solidFill>
                          <a:latin typeface="+mn-ea"/>
                          <a:ea typeface="+mn-ea"/>
                          <a:cs typeface="メイリオ" panose="020B0604030504040204" pitchFamily="50" charset="-128"/>
                        </a:rPr>
                        <a:t>約</a:t>
                      </a:r>
                      <a:r>
                        <a:rPr kumimoji="1" lang="en-US" altLang="ja-JP" sz="1700" dirty="0">
                          <a:solidFill>
                            <a:schemeClr val="tx1"/>
                          </a:solidFill>
                          <a:latin typeface="+mn-ea"/>
                          <a:ea typeface="+mn-ea"/>
                          <a:cs typeface="メイリオ" panose="020B0604030504040204" pitchFamily="50" charset="-128"/>
                        </a:rPr>
                        <a:t>150</a:t>
                      </a:r>
                      <a:r>
                        <a:rPr kumimoji="1" lang="ja-JP" altLang="en-US" sz="1700" dirty="0">
                          <a:solidFill>
                            <a:schemeClr val="tx1"/>
                          </a:solidFill>
                          <a:latin typeface="+mn-ea"/>
                          <a:ea typeface="+mn-ea"/>
                          <a:cs typeface="メイリオ" panose="020B0604030504040204" pitchFamily="50" charset="-128"/>
                        </a:rPr>
                        <a:t>万人</a:t>
                      </a: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平成</a:t>
                      </a:r>
                      <a:r>
                        <a:rPr kumimoji="1" lang="en-US" altLang="ja-JP" sz="1700" dirty="0">
                          <a:solidFill>
                            <a:schemeClr val="tx1"/>
                          </a:solidFill>
                          <a:latin typeface="+mn-ea"/>
                          <a:ea typeface="+mn-ea"/>
                          <a:cs typeface="メイリオ" panose="020B0604030504040204" pitchFamily="50" charset="-128"/>
                        </a:rPr>
                        <a:t>26</a:t>
                      </a:r>
                      <a:r>
                        <a:rPr kumimoji="1" lang="ja-JP" altLang="en-US" sz="1700" dirty="0">
                          <a:solidFill>
                            <a:schemeClr val="tx1"/>
                          </a:solidFill>
                          <a:latin typeface="+mn-ea"/>
                          <a:ea typeface="+mn-ea"/>
                          <a:cs typeface="メイリオ" panose="020B0604030504040204" pitchFamily="50" charset="-128"/>
                        </a:rPr>
                        <a:t>年</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広島豪雨災害</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ja-JP" altLang="en-US" sz="1700" dirty="0">
                          <a:solidFill>
                            <a:schemeClr val="tx1"/>
                          </a:solidFill>
                          <a:latin typeface="+mn-ea"/>
                          <a:ea typeface="+mn-ea"/>
                          <a:cs typeface="メイリオ" panose="020B0604030504040204" pitchFamily="50" charset="-128"/>
                        </a:rPr>
                        <a:t>約</a:t>
                      </a:r>
                      <a:r>
                        <a:rPr kumimoji="1" lang="en-US" altLang="ja-JP" sz="1700" dirty="0">
                          <a:solidFill>
                            <a:schemeClr val="tx1"/>
                          </a:solidFill>
                          <a:latin typeface="+mn-ea"/>
                          <a:ea typeface="+mn-ea"/>
                          <a:cs typeface="メイリオ" panose="020B0604030504040204" pitchFamily="50" charset="-128"/>
                        </a:rPr>
                        <a:t>4.3</a:t>
                      </a:r>
                      <a:r>
                        <a:rPr kumimoji="1" lang="ja-JP" altLang="en-US" sz="1700" dirty="0">
                          <a:solidFill>
                            <a:schemeClr val="tx1"/>
                          </a:solidFill>
                          <a:latin typeface="+mn-ea"/>
                          <a:ea typeface="+mn-ea"/>
                          <a:cs typeface="メイリオ" panose="020B0604030504040204" pitchFamily="50" charset="-128"/>
                        </a:rPr>
                        <a:t>万人</a:t>
                      </a: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9814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平成</a:t>
                      </a:r>
                      <a:r>
                        <a:rPr kumimoji="1" lang="en-US" altLang="ja-JP" sz="1700" dirty="0">
                          <a:solidFill>
                            <a:schemeClr val="tx1"/>
                          </a:solidFill>
                          <a:latin typeface="+mn-ea"/>
                          <a:ea typeface="+mn-ea"/>
                          <a:cs typeface="メイリオ" panose="020B0604030504040204" pitchFamily="50" charset="-128"/>
                        </a:rPr>
                        <a:t>27</a:t>
                      </a:r>
                      <a:r>
                        <a:rPr kumimoji="1" lang="ja-JP" altLang="en-US" sz="1700" dirty="0">
                          <a:solidFill>
                            <a:schemeClr val="tx1"/>
                          </a:solidFill>
                          <a:latin typeface="+mn-ea"/>
                          <a:ea typeface="+mn-ea"/>
                          <a:cs typeface="メイリオ" panose="020B0604030504040204" pitchFamily="50" charset="-128"/>
                        </a:rPr>
                        <a:t>年</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関東・東北豪雨災害</a:t>
                      </a: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ja-JP" altLang="en-US" sz="1700" dirty="0">
                          <a:solidFill>
                            <a:schemeClr val="tx1"/>
                          </a:solidFill>
                          <a:latin typeface="+mn-ea"/>
                          <a:ea typeface="+mn-ea"/>
                          <a:cs typeface="メイリオ" panose="020B0604030504040204" pitchFamily="50" charset="-128"/>
                        </a:rPr>
                        <a:t>約</a:t>
                      </a:r>
                      <a:r>
                        <a:rPr kumimoji="1" lang="en-US" altLang="ja-JP" sz="1700" dirty="0">
                          <a:solidFill>
                            <a:schemeClr val="tx1"/>
                          </a:solidFill>
                          <a:latin typeface="+mn-ea"/>
                          <a:ea typeface="+mn-ea"/>
                          <a:cs typeface="メイリオ" panose="020B0604030504040204" pitchFamily="50" charset="-128"/>
                        </a:rPr>
                        <a:t>4.7</a:t>
                      </a:r>
                      <a:r>
                        <a:rPr kumimoji="1" lang="ja-JP" altLang="en-US" sz="1700" dirty="0">
                          <a:solidFill>
                            <a:schemeClr val="tx1"/>
                          </a:solidFill>
                          <a:latin typeface="+mn-ea"/>
                          <a:ea typeface="+mn-ea"/>
                          <a:cs typeface="メイリオ" panose="020B0604030504040204" pitchFamily="50" charset="-128"/>
                        </a:rPr>
                        <a:t>万人</a:t>
                      </a: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4728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a:solidFill>
                            <a:schemeClr val="tx1"/>
                          </a:solidFill>
                          <a:latin typeface="+mn-ea"/>
                          <a:ea typeface="+mn-ea"/>
                          <a:cs typeface="メイリオ" panose="020B0604030504040204" pitchFamily="50" charset="-128"/>
                        </a:rPr>
                        <a:t>平成</a:t>
                      </a:r>
                      <a:r>
                        <a:rPr kumimoji="1" lang="en-US" altLang="ja-JP" sz="1700" dirty="0">
                          <a:solidFill>
                            <a:schemeClr val="tx1"/>
                          </a:solidFill>
                          <a:latin typeface="+mn-ea"/>
                          <a:ea typeface="+mn-ea"/>
                          <a:cs typeface="メイリオ" panose="020B0604030504040204" pitchFamily="50" charset="-128"/>
                        </a:rPr>
                        <a:t>28</a:t>
                      </a:r>
                      <a:r>
                        <a:rPr kumimoji="1" lang="ja-JP" altLang="en-US" sz="1700" dirty="0" smtClean="0">
                          <a:solidFill>
                            <a:schemeClr val="tx1"/>
                          </a:solidFill>
                          <a:latin typeface="+mn-ea"/>
                          <a:ea typeface="+mn-ea"/>
                          <a:cs typeface="メイリオ" panose="020B0604030504040204" pitchFamily="50" charset="-128"/>
                        </a:rPr>
                        <a:t>年</a:t>
                      </a:r>
                      <a:endParaRPr kumimoji="1" lang="en-US" altLang="ja-JP" sz="1700" dirty="0" smtClean="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dirty="0" smtClean="0">
                          <a:solidFill>
                            <a:schemeClr val="tx1"/>
                          </a:solidFill>
                          <a:latin typeface="+mn-ea"/>
                          <a:ea typeface="+mn-ea"/>
                          <a:cs typeface="メイリオ" panose="020B0604030504040204" pitchFamily="50" charset="-128"/>
                        </a:rPr>
                        <a:t>熊本地震</a:t>
                      </a:r>
                      <a:endParaRPr kumimoji="1" lang="en-US" altLang="ja-JP" sz="1700" dirty="0" smtClean="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ja-JP" altLang="en-US" sz="1700" dirty="0">
                          <a:solidFill>
                            <a:schemeClr val="tx1"/>
                          </a:solidFill>
                          <a:latin typeface="+mn-ea"/>
                          <a:ea typeface="+mn-ea"/>
                          <a:cs typeface="メイリオ" panose="020B0604030504040204" pitchFamily="50" charset="-128"/>
                        </a:rPr>
                        <a:t>約</a:t>
                      </a:r>
                      <a:r>
                        <a:rPr kumimoji="1" lang="en-US" altLang="ja-JP" sz="1700" dirty="0">
                          <a:solidFill>
                            <a:schemeClr val="tx1"/>
                          </a:solidFill>
                          <a:latin typeface="+mn-ea"/>
                          <a:ea typeface="+mn-ea"/>
                          <a:cs typeface="メイリオ" panose="020B0604030504040204" pitchFamily="50" charset="-128"/>
                        </a:rPr>
                        <a:t>11.8</a:t>
                      </a:r>
                      <a:r>
                        <a:rPr kumimoji="1" lang="ja-JP" altLang="en-US" sz="1700" dirty="0" smtClean="0">
                          <a:solidFill>
                            <a:schemeClr val="tx1"/>
                          </a:solidFill>
                          <a:latin typeface="+mn-ea"/>
                          <a:ea typeface="+mn-ea"/>
                          <a:cs typeface="メイリオ" panose="020B0604030504040204" pitchFamily="50" charset="-128"/>
                        </a:rPr>
                        <a:t>万人</a:t>
                      </a:r>
                      <a:endParaRPr kumimoji="1" lang="en-US" altLang="ja-JP" sz="1700" dirty="0" smtClean="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47288">
                <a:tc>
                  <a:txBody>
                    <a:bodyPr/>
                    <a:lstStyle/>
                    <a:p>
                      <a:r>
                        <a:rPr kumimoji="1" lang="ja-JP" altLang="en-US" sz="1700" dirty="0" smtClean="0">
                          <a:solidFill>
                            <a:schemeClr val="tx1"/>
                          </a:solidFill>
                          <a:latin typeface="+mn-ea"/>
                          <a:ea typeface="+mn-ea"/>
                          <a:cs typeface="メイリオ" panose="020B0604030504040204" pitchFamily="50" charset="-128"/>
                        </a:rPr>
                        <a:t>平成</a:t>
                      </a:r>
                      <a:r>
                        <a:rPr kumimoji="1" lang="en-US" altLang="ja-JP" sz="1700" dirty="0" smtClean="0">
                          <a:solidFill>
                            <a:schemeClr val="tx1"/>
                          </a:solidFill>
                          <a:latin typeface="+mn-ea"/>
                          <a:ea typeface="+mn-ea"/>
                          <a:cs typeface="メイリオ" panose="020B0604030504040204" pitchFamily="50" charset="-128"/>
                        </a:rPr>
                        <a:t>29</a:t>
                      </a:r>
                      <a:r>
                        <a:rPr kumimoji="1" lang="ja-JP" altLang="en-US" sz="1700" dirty="0" smtClean="0">
                          <a:solidFill>
                            <a:schemeClr val="tx1"/>
                          </a:solidFill>
                          <a:latin typeface="+mn-ea"/>
                          <a:ea typeface="+mn-ea"/>
                          <a:cs typeface="メイリオ" panose="020B0604030504040204" pitchFamily="50" charset="-128"/>
                        </a:rPr>
                        <a:t>年　　</a:t>
                      </a:r>
                      <a:endParaRPr kumimoji="1" lang="en-US" altLang="ja-JP" sz="1700" dirty="0" smtClean="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700" dirty="0" smtClean="0">
                          <a:solidFill>
                            <a:schemeClr val="tx1"/>
                          </a:solidFill>
                          <a:latin typeface="+mn-ea"/>
                          <a:ea typeface="+mn-ea"/>
                          <a:cs typeface="メイリオ" panose="020B0604030504040204" pitchFamily="50" charset="-128"/>
                        </a:rPr>
                        <a:t>九州北部豪雨</a:t>
                      </a:r>
                      <a:endParaRPr kumimoji="1" lang="en-US" altLang="ja-JP" sz="1700" dirty="0" smtClean="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700" dirty="0" smtClean="0">
                          <a:solidFill>
                            <a:schemeClr val="tx1"/>
                          </a:solidFill>
                          <a:latin typeface="+mn-ea"/>
                          <a:ea typeface="+mn-ea"/>
                          <a:cs typeface="メイリオ" panose="020B0604030504040204" pitchFamily="50" charset="-128"/>
                        </a:rPr>
                        <a:t>約６万人</a:t>
                      </a:r>
                      <a:endParaRPr kumimoji="1" lang="en-US" altLang="ja-JP" sz="1700" dirty="0" smtClean="0">
                        <a:solidFill>
                          <a:schemeClr val="tx1"/>
                        </a:solidFill>
                        <a:latin typeface="+mn-ea"/>
                        <a:ea typeface="+mn-ea"/>
                        <a:cs typeface="メイリオ" panose="020B0604030504040204" pitchFamily="50" charset="-128"/>
                      </a:endParaRPr>
                    </a:p>
                  </a:txBody>
                  <a:tcPr marL="91441" marR="9144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700" dirty="0">
                        <a:solidFill>
                          <a:schemeClr val="tx1"/>
                        </a:solidFill>
                        <a:latin typeface="+mn-ea"/>
                        <a:ea typeface="+mn-ea"/>
                        <a:cs typeface="メイリオ" panose="020B0604030504040204" pitchFamily="50" charset="-128"/>
                      </a:endParaRPr>
                    </a:p>
                  </a:txBody>
                  <a:tcPr marL="91441" marR="9144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174171" y="657093"/>
            <a:ext cx="9521157" cy="45719"/>
          </a:xfrm>
          <a:prstGeom prst="rect">
            <a:avLst/>
          </a:prstGeom>
          <a:gradFill flip="none" rotWithShape="1">
            <a:gsLst>
              <a:gs pos="0">
                <a:srgbClr val="002060"/>
              </a:gs>
              <a:gs pos="50000">
                <a:schemeClr val="accent1">
                  <a:tint val="44500"/>
                  <a:satMod val="160000"/>
                </a:schemeClr>
              </a:gs>
              <a:gs pos="98900">
                <a:srgbClr val="339966"/>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77" dirty="0">
              <a:solidFill>
                <a:schemeClr val="tx1"/>
              </a:solidFill>
            </a:endParaRPr>
          </a:p>
        </p:txBody>
      </p:sp>
      <p:graphicFrame>
        <p:nvGraphicFramePr>
          <p:cNvPr id="8" name="Object 8"/>
          <p:cNvGraphicFramePr>
            <a:graphicFrameLocks noChangeAspect="1"/>
          </p:cNvGraphicFramePr>
          <p:nvPr>
            <p:extLst/>
          </p:nvPr>
        </p:nvGraphicFramePr>
        <p:xfrm>
          <a:off x="8027894" y="99090"/>
          <a:ext cx="1689847" cy="544966"/>
        </p:xfrm>
        <a:graphic>
          <a:graphicData uri="http://schemas.openxmlformats.org/presentationml/2006/ole">
            <mc:AlternateContent xmlns:mc="http://schemas.openxmlformats.org/markup-compatibility/2006">
              <mc:Choice xmlns:v="urn:schemas-microsoft-com:vml" Requires="v">
                <p:oleObj spid="_x0000_s38919" name="Photo Editor 写真" r:id="rId4" imgW="6761905" imgH="2180952" progId="MSPhotoEd.3">
                  <p:embed/>
                </p:oleObj>
              </mc:Choice>
              <mc:Fallback>
                <p:oleObj name="Photo Editor 写真" r:id="rId4" imgW="6761905" imgH="21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894" y="99090"/>
                        <a:ext cx="1689847" cy="544966"/>
                      </a:xfrm>
                      <a:prstGeom prst="rect">
                        <a:avLst/>
                      </a:prstGeom>
                      <a:noFill/>
                      <a:ln>
                        <a:noFill/>
                      </a:ln>
                      <a:effectLst/>
                    </p:spPr>
                  </p:pic>
                </p:oleObj>
              </mc:Fallback>
            </mc:AlternateContent>
          </a:graphicData>
        </a:graphic>
      </p:graphicFrame>
      <p:sp>
        <p:nvSpPr>
          <p:cNvPr id="9" name="Text Box 16"/>
          <p:cNvSpPr txBox="1">
            <a:spLocks noChangeArrowheads="1"/>
          </p:cNvSpPr>
          <p:nvPr/>
        </p:nvSpPr>
        <p:spPr bwMode="auto">
          <a:xfrm>
            <a:off x="389965" y="173107"/>
            <a:ext cx="9333296" cy="358553"/>
          </a:xfrm>
          <a:prstGeom prst="rect">
            <a:avLst/>
          </a:prstGeom>
          <a:noFill/>
          <a:ln w="9525">
            <a:noFill/>
            <a:miter lim="800000"/>
            <a:headEnd/>
            <a:tailEnd/>
          </a:ln>
        </p:spPr>
        <p:txBody>
          <a:bodyPr wrap="none" lIns="46026" tIns="46026" rIns="46026" bIns="46026" anchor="ctr"/>
          <a:lstStyle>
            <a:defPPr>
              <a:defRPr lang="ja-JP"/>
            </a:defPPr>
            <a:lvl1pPr algn="ctr">
              <a:lnSpc>
                <a:spcPct val="80000"/>
              </a:lnSpc>
              <a:defRPr sz="1600">
                <a:latin typeface="ＭＳ ゴシック" pitchFamily="49" charset="-128"/>
                <a:ea typeface="ＭＳ ゴシック" pitchFamily="49" charset="-128"/>
              </a:defRPr>
            </a:lvl1pPr>
          </a:lstStyle>
          <a:p>
            <a:pPr algn="l">
              <a:lnSpc>
                <a:spcPct val="100000"/>
              </a:lnSpc>
              <a:defRPr/>
            </a:pPr>
            <a:r>
              <a:rPr lang="ja-JP" altLang="en-US" sz="3200" b="1" dirty="0">
                <a:solidFill>
                  <a:srgbClr val="000000"/>
                </a:solidFill>
                <a:latin typeface="Arial"/>
              </a:rPr>
              <a:t>防災</a:t>
            </a:r>
            <a:r>
              <a:rPr lang="ja-JP" altLang="en-US" sz="3200" b="1" dirty="0" smtClean="0">
                <a:solidFill>
                  <a:srgbClr val="000000"/>
                </a:solidFill>
                <a:latin typeface="Arial"/>
              </a:rPr>
              <a:t>ボランティアに関する近年の動き</a:t>
            </a:r>
            <a:endParaRPr lang="en-US" altLang="ja-JP" sz="3200" b="1" dirty="0">
              <a:solidFill>
                <a:srgbClr val="000000"/>
              </a:solidFill>
              <a:latin typeface="Arial"/>
            </a:endParaRPr>
          </a:p>
        </p:txBody>
      </p:sp>
      <p:sp>
        <p:nvSpPr>
          <p:cNvPr id="10" name="テキスト ボックス 9"/>
          <p:cNvSpPr txBox="1"/>
          <p:nvPr/>
        </p:nvSpPr>
        <p:spPr>
          <a:xfrm>
            <a:off x="1720909" y="6538914"/>
            <a:ext cx="7761742" cy="246221"/>
          </a:xfrm>
          <a:prstGeom prst="rect">
            <a:avLst/>
          </a:prstGeom>
          <a:noFill/>
        </p:spPr>
        <p:txBody>
          <a:bodyPr wrap="square" lIns="0" tIns="0" rIns="0" bIns="0" rtlCol="0">
            <a:spAutoFit/>
          </a:bodyPr>
          <a:lstStyle/>
          <a:p>
            <a:r>
              <a:rPr kumimoji="1" lang="ja-JP" altLang="en-US" sz="1600" dirty="0" smtClean="0">
                <a:latin typeface="+mj-ea"/>
                <a:ea typeface="+mj-ea"/>
                <a:cs typeface="メイリオ" panose="020B0604030504040204" pitchFamily="50" charset="-128"/>
              </a:rPr>
              <a:t>出典：研究報告、厚生労働省資料、全国社会福祉協議会資料等より内閣府作成</a:t>
            </a:r>
            <a:endParaRPr kumimoji="1" lang="ja-JP" altLang="en-US" sz="1600" dirty="0">
              <a:latin typeface="+mj-ea"/>
              <a:ea typeface="+mj-ea"/>
              <a:cs typeface="メイリオ" panose="020B0604030504040204" pitchFamily="50" charset="-128"/>
            </a:endParaRPr>
          </a:p>
        </p:txBody>
      </p:sp>
      <p:sp>
        <p:nvSpPr>
          <p:cNvPr id="5" name="テキスト ボックス 4"/>
          <p:cNvSpPr txBox="1"/>
          <p:nvPr/>
        </p:nvSpPr>
        <p:spPr>
          <a:xfrm>
            <a:off x="1007803" y="4731256"/>
            <a:ext cx="5500573" cy="276999"/>
          </a:xfrm>
          <a:prstGeom prst="rect">
            <a:avLst/>
          </a:prstGeom>
          <a:noFill/>
        </p:spPr>
        <p:txBody>
          <a:bodyPr wrap="square" rtlCol="0">
            <a:spAutoFit/>
          </a:bodyPr>
          <a:lstStyle/>
          <a:p>
            <a:r>
              <a:rPr lang="ja-JP" altLang="en-US" sz="1200" dirty="0">
                <a:latin typeface="+mj-ea"/>
                <a:cs typeface="メイリオ" panose="020B0604030504040204" pitchFamily="50" charset="-128"/>
              </a:rPr>
              <a:t>（</a:t>
            </a:r>
            <a:r>
              <a:rPr lang="en-US" altLang="ja-JP" sz="1200" dirty="0">
                <a:latin typeface="+mj-ea"/>
                <a:cs typeface="メイリオ" panose="020B0604030504040204" pitchFamily="50" charset="-128"/>
              </a:rPr>
              <a:t>※</a:t>
            </a:r>
            <a:r>
              <a:rPr lang="ja-JP" altLang="en-US" sz="1200" dirty="0">
                <a:latin typeface="+mj-ea"/>
                <a:cs typeface="メイリオ" panose="020B0604030504040204" pitchFamily="50" charset="-128"/>
              </a:rPr>
              <a:t>）災害ボランティアセンターを経由せず活動した人を含めると推定で約</a:t>
            </a:r>
            <a:r>
              <a:rPr lang="en-US" altLang="ja-JP" sz="1200" dirty="0">
                <a:latin typeface="+mj-ea"/>
                <a:cs typeface="メイリオ" panose="020B0604030504040204" pitchFamily="50" charset="-128"/>
              </a:rPr>
              <a:t>550</a:t>
            </a:r>
            <a:r>
              <a:rPr lang="ja-JP" altLang="en-US" sz="1200" dirty="0" smtClean="0">
                <a:latin typeface="+mj-ea"/>
                <a:cs typeface="メイリオ" panose="020B0604030504040204" pitchFamily="50" charset="-128"/>
              </a:rPr>
              <a:t>万人</a:t>
            </a:r>
            <a:endParaRPr lang="ja-JP" altLang="en-US" sz="1200" dirty="0">
              <a:latin typeface="+mj-ea"/>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99BE40A-DBC2-4690-8C5E-6FD5D7DE8204}" type="slidenum">
              <a:rPr kumimoji="1" lang="ja-JP" altLang="en-US" smtClean="0"/>
              <a:t>4</a:t>
            </a:fld>
            <a:endParaRPr kumimoji="1" lang="ja-JP" altLang="en-US"/>
          </a:p>
        </p:txBody>
      </p:sp>
    </p:spTree>
    <p:extLst>
      <p:ext uri="{BB962C8B-B14F-4D97-AF65-F5344CB8AC3E}">
        <p14:creationId xmlns:p14="http://schemas.microsoft.com/office/powerpoint/2010/main" val="3318570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193867" y="1240225"/>
            <a:ext cx="9582143" cy="5583989"/>
          </a:xfrm>
          <a:prstGeom prst="rect">
            <a:avLst/>
          </a:prstGeom>
        </p:spPr>
      </p:pic>
      <p:cxnSp>
        <p:nvCxnSpPr>
          <p:cNvPr id="5" name="直線コネクタ 4"/>
          <p:cNvCxnSpPr/>
          <p:nvPr/>
        </p:nvCxnSpPr>
        <p:spPr>
          <a:xfrm flipH="1" flipV="1">
            <a:off x="1385047" y="1171666"/>
            <a:ext cx="13448" cy="2338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flipV="1">
            <a:off x="2299447" y="1171667"/>
            <a:ext cx="13448" cy="3373436"/>
          </a:xfrm>
          <a:prstGeom prst="line">
            <a:avLst/>
          </a:prstGeom>
        </p:spPr>
        <p:style>
          <a:lnRef idx="1">
            <a:schemeClr val="accent1"/>
          </a:lnRef>
          <a:fillRef idx="0">
            <a:schemeClr val="accent1"/>
          </a:fillRef>
          <a:effectRef idx="0">
            <a:schemeClr val="accent1"/>
          </a:effectRef>
          <a:fontRef idx="minor">
            <a:schemeClr val="tx1"/>
          </a:fontRef>
        </p:style>
      </p:cxnSp>
      <p:sp>
        <p:nvSpPr>
          <p:cNvPr id="11" name="左右矢印 10"/>
          <p:cNvSpPr/>
          <p:nvPr/>
        </p:nvSpPr>
        <p:spPr>
          <a:xfrm>
            <a:off x="1398495" y="981632"/>
            <a:ext cx="900952" cy="430306"/>
          </a:xfrm>
          <a:prstGeom prst="leftRightArrow">
            <a:avLst>
              <a:gd name="adj1" fmla="val 68750"/>
              <a:gd name="adj2" fmla="val 40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ゴールデンウィーク</a:t>
            </a:r>
            <a:endParaRPr kumimoji="1" lang="ja-JP" altLang="en-US" sz="800" dirty="0"/>
          </a:p>
        </p:txBody>
      </p:sp>
      <p:sp>
        <p:nvSpPr>
          <p:cNvPr id="14" name="テキスト ボックス 13"/>
          <p:cNvSpPr txBox="1"/>
          <p:nvPr/>
        </p:nvSpPr>
        <p:spPr>
          <a:xfrm>
            <a:off x="6667224" y="4545103"/>
            <a:ext cx="3041556" cy="276999"/>
          </a:xfrm>
          <a:prstGeom prst="rect">
            <a:avLst/>
          </a:prstGeom>
          <a:noFill/>
        </p:spPr>
        <p:txBody>
          <a:bodyPr wrap="square" rtlCol="0">
            <a:spAutoFit/>
          </a:bodyPr>
          <a:lstStyle/>
          <a:p>
            <a:r>
              <a:rPr lang="ja-JP" altLang="en-US" sz="1200" dirty="0" smtClean="0"/>
              <a:t>出典：厚生労働省資料より内閣府防災作成</a:t>
            </a:r>
            <a:endParaRPr kumimoji="1" lang="ja-JP" altLang="en-US" sz="1200" dirty="0"/>
          </a:p>
        </p:txBody>
      </p:sp>
      <p:cxnSp>
        <p:nvCxnSpPr>
          <p:cNvPr id="15" name="直線コネクタ 14"/>
          <p:cNvCxnSpPr/>
          <p:nvPr/>
        </p:nvCxnSpPr>
        <p:spPr>
          <a:xfrm flipV="1">
            <a:off x="6010837" y="4545103"/>
            <a:ext cx="0" cy="1556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6512860" y="4545103"/>
            <a:ext cx="13448" cy="1556832"/>
          </a:xfrm>
          <a:prstGeom prst="line">
            <a:avLst/>
          </a:prstGeom>
        </p:spPr>
        <p:style>
          <a:lnRef idx="1">
            <a:schemeClr val="accent1"/>
          </a:lnRef>
          <a:fillRef idx="0">
            <a:schemeClr val="accent1"/>
          </a:fillRef>
          <a:effectRef idx="0">
            <a:schemeClr val="accent1"/>
          </a:effectRef>
          <a:fontRef idx="minor">
            <a:schemeClr val="tx1"/>
          </a:fontRef>
        </p:style>
      </p:cxnSp>
      <p:sp>
        <p:nvSpPr>
          <p:cNvPr id="18" name="左右矢印 17"/>
          <p:cNvSpPr/>
          <p:nvPr/>
        </p:nvSpPr>
        <p:spPr>
          <a:xfrm>
            <a:off x="6010837" y="4696223"/>
            <a:ext cx="515471" cy="380288"/>
          </a:xfrm>
          <a:prstGeom prst="leftRightArrow">
            <a:avLst>
              <a:gd name="adj1" fmla="val 68750"/>
              <a:gd name="adj2" fmla="val 284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豪雨</a:t>
            </a:r>
            <a:endParaRPr kumimoji="1" lang="ja-JP" altLang="en-US" sz="800" dirty="0"/>
          </a:p>
        </p:txBody>
      </p:sp>
      <p:sp>
        <p:nvSpPr>
          <p:cNvPr id="12" name="Text Box 16"/>
          <p:cNvSpPr txBox="1">
            <a:spLocks noChangeArrowheads="1"/>
          </p:cNvSpPr>
          <p:nvPr/>
        </p:nvSpPr>
        <p:spPr bwMode="auto">
          <a:xfrm>
            <a:off x="334279" y="119680"/>
            <a:ext cx="7853723" cy="503627"/>
          </a:xfrm>
          <a:prstGeom prst="rect">
            <a:avLst/>
          </a:prstGeom>
          <a:noFill/>
          <a:ln w="9525">
            <a:noFill/>
            <a:miter lim="800000"/>
            <a:headEnd/>
            <a:tailEnd/>
          </a:ln>
        </p:spPr>
        <p:txBody>
          <a:bodyPr wrap="none" lIns="46026" tIns="46026" rIns="46026" bIns="46026" anchor="ctr"/>
          <a:lstStyle>
            <a:defPPr>
              <a:defRPr lang="ja-JP"/>
            </a:defPPr>
            <a:lvl1pPr algn="ctr">
              <a:lnSpc>
                <a:spcPct val="80000"/>
              </a:lnSpc>
              <a:defRPr sz="1600">
                <a:latin typeface="ＭＳ ゴシック" pitchFamily="49" charset="-128"/>
                <a:ea typeface="ＭＳ ゴシック" pitchFamily="49" charset="-128"/>
              </a:defRPr>
            </a:lvl1pPr>
          </a:lstStyle>
          <a:p>
            <a:pPr algn="l">
              <a:lnSpc>
                <a:spcPct val="100000"/>
              </a:lnSpc>
              <a:defRPr/>
            </a:pPr>
            <a:r>
              <a:rPr lang="ja-JP" altLang="en-US" sz="2000" b="1" dirty="0">
                <a:solidFill>
                  <a:srgbClr val="000000"/>
                </a:solidFill>
                <a:latin typeface="Arial"/>
              </a:rPr>
              <a:t>熊本地震被災者の支援活動に</a:t>
            </a:r>
            <a:r>
              <a:rPr lang="ja-JP" altLang="en-US" sz="2000" b="1" dirty="0" smtClean="0">
                <a:solidFill>
                  <a:srgbClr val="000000"/>
                </a:solidFill>
                <a:latin typeface="Arial"/>
              </a:rPr>
              <a:t>おける一般</a:t>
            </a:r>
            <a:r>
              <a:rPr lang="ja-JP" altLang="en-US" sz="2000" b="1" dirty="0">
                <a:solidFill>
                  <a:srgbClr val="000000"/>
                </a:solidFill>
                <a:latin typeface="Arial"/>
              </a:rPr>
              <a:t>ボランティアの</a:t>
            </a:r>
            <a:r>
              <a:rPr lang="ja-JP" altLang="en-US" sz="2000" b="1" dirty="0" smtClean="0">
                <a:solidFill>
                  <a:srgbClr val="000000"/>
                </a:solidFill>
                <a:latin typeface="Arial"/>
              </a:rPr>
              <a:t>推移</a:t>
            </a:r>
            <a:endParaRPr lang="ja-JP" altLang="en-US" sz="2000" b="1" dirty="0">
              <a:solidFill>
                <a:srgbClr val="000000"/>
              </a:solidFill>
              <a:latin typeface="Arial"/>
            </a:endParaRPr>
          </a:p>
        </p:txBody>
      </p:sp>
      <p:sp>
        <p:nvSpPr>
          <p:cNvPr id="13" name="正方形/長方形 12"/>
          <p:cNvSpPr/>
          <p:nvPr/>
        </p:nvSpPr>
        <p:spPr>
          <a:xfrm>
            <a:off x="174171" y="657093"/>
            <a:ext cx="9521157" cy="45719"/>
          </a:xfrm>
          <a:prstGeom prst="rect">
            <a:avLst/>
          </a:prstGeom>
          <a:gradFill flip="none" rotWithShape="1">
            <a:gsLst>
              <a:gs pos="0">
                <a:srgbClr val="002060"/>
              </a:gs>
              <a:gs pos="50000">
                <a:schemeClr val="accent1">
                  <a:tint val="44500"/>
                  <a:satMod val="160000"/>
                </a:schemeClr>
              </a:gs>
              <a:gs pos="98900">
                <a:srgbClr val="339966"/>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77" dirty="0">
              <a:solidFill>
                <a:schemeClr val="tx1"/>
              </a:solidFill>
            </a:endParaRPr>
          </a:p>
        </p:txBody>
      </p:sp>
      <p:graphicFrame>
        <p:nvGraphicFramePr>
          <p:cNvPr id="16" name="Object 8"/>
          <p:cNvGraphicFramePr>
            <a:graphicFrameLocks noChangeAspect="1"/>
          </p:cNvGraphicFramePr>
          <p:nvPr>
            <p:extLst/>
          </p:nvPr>
        </p:nvGraphicFramePr>
        <p:xfrm>
          <a:off x="8027894" y="99090"/>
          <a:ext cx="1689847" cy="544966"/>
        </p:xfrm>
        <a:graphic>
          <a:graphicData uri="http://schemas.openxmlformats.org/presentationml/2006/ole">
            <mc:AlternateContent xmlns:mc="http://schemas.openxmlformats.org/markup-compatibility/2006">
              <mc:Choice xmlns:v="urn:schemas-microsoft-com:vml" Requires="v">
                <p:oleObj spid="_x0000_s41990" name="Photo Editor 写真" r:id="rId5" imgW="6761905" imgH="2180952" progId="MSPhotoEd.3">
                  <p:embed/>
                </p:oleObj>
              </mc:Choice>
              <mc:Fallback>
                <p:oleObj name="Photo Editor 写真" r:id="rId5" imgW="6761905" imgH="218095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894" y="99090"/>
                        <a:ext cx="1689847" cy="544966"/>
                      </a:xfrm>
                      <a:prstGeom prst="rect">
                        <a:avLst/>
                      </a:prstGeom>
                      <a:noFill/>
                      <a:ln>
                        <a:noFill/>
                      </a:ln>
                      <a:effectLst/>
                    </p:spPr>
                  </p:pic>
                </p:oleObj>
              </mc:Fallback>
            </mc:AlternateContent>
          </a:graphicData>
        </a:graphic>
      </p:graphicFrame>
      <p:sp>
        <p:nvSpPr>
          <p:cNvPr id="2" name="テキスト ボックス 1"/>
          <p:cNvSpPr txBox="1"/>
          <p:nvPr/>
        </p:nvSpPr>
        <p:spPr>
          <a:xfrm>
            <a:off x="2796988" y="981632"/>
            <a:ext cx="7109012" cy="1200329"/>
          </a:xfrm>
          <a:prstGeom prst="rect">
            <a:avLst/>
          </a:prstGeom>
          <a:noFill/>
        </p:spPr>
        <p:txBody>
          <a:bodyPr wrap="square" rtlCol="0">
            <a:spAutoFit/>
          </a:bodyPr>
          <a:lstStyle/>
          <a:p>
            <a:r>
              <a:rPr lang="ja-JP" altLang="en-US" dirty="0" smtClean="0"/>
              <a:t>一般</a:t>
            </a:r>
            <a:r>
              <a:rPr lang="ja-JP" altLang="en-US" dirty="0"/>
              <a:t>ボランティア</a:t>
            </a:r>
            <a:r>
              <a:rPr lang="ja-JP" altLang="en-US" dirty="0" smtClean="0"/>
              <a:t>は</a:t>
            </a:r>
            <a:endParaRPr lang="en-US" altLang="ja-JP" dirty="0" smtClean="0"/>
          </a:p>
          <a:p>
            <a:r>
              <a:rPr kumimoji="1" lang="ja-JP" altLang="en-US" dirty="0" smtClean="0"/>
              <a:t>○ゴールデンウィーク等に集中する</a:t>
            </a:r>
            <a:endParaRPr kumimoji="1" lang="en-US" altLang="ja-JP" dirty="0" smtClean="0"/>
          </a:p>
          <a:p>
            <a:pPr marL="174625" indent="-174625"/>
            <a:r>
              <a:rPr lang="ja-JP" altLang="en-US" dirty="0" smtClean="0"/>
              <a:t>○</a:t>
            </a:r>
            <a:r>
              <a:rPr lang="ja-JP" altLang="en-US" dirty="0"/>
              <a:t>被災地の</a:t>
            </a:r>
            <a:r>
              <a:rPr lang="ja-JP" altLang="en-US" dirty="0" smtClean="0"/>
              <a:t>ニーズに関わらず、一定時間経過すると減少する</a:t>
            </a:r>
            <a:endParaRPr lang="en-US" altLang="ja-JP" dirty="0" smtClean="0"/>
          </a:p>
          <a:p>
            <a:pPr marL="174625" indent="-174625"/>
            <a:r>
              <a:rPr lang="ja-JP" altLang="en-US" dirty="0" smtClean="0"/>
              <a:t>　（マスコミ報道の鎮静化に伴い減少する傾向があると言われている）</a:t>
            </a:r>
            <a:endParaRPr kumimoji="1" lang="ja-JP" altLang="en-US" dirty="0"/>
          </a:p>
        </p:txBody>
      </p:sp>
      <p:sp>
        <p:nvSpPr>
          <p:cNvPr id="4" name="スライド番号プレースホルダー 3"/>
          <p:cNvSpPr>
            <a:spLocks noGrp="1"/>
          </p:cNvSpPr>
          <p:nvPr>
            <p:ph type="sldNum" sz="quarter" idx="12"/>
          </p:nvPr>
        </p:nvSpPr>
        <p:spPr/>
        <p:txBody>
          <a:bodyPr/>
          <a:lstStyle/>
          <a:p>
            <a:fld id="{399BE40A-DBC2-4690-8C5E-6FD5D7DE8204}" type="slidenum">
              <a:rPr kumimoji="1" lang="ja-JP" altLang="en-US" smtClean="0"/>
              <a:t>5</a:t>
            </a:fld>
            <a:endParaRPr kumimoji="1" lang="ja-JP" altLang="en-US"/>
          </a:p>
        </p:txBody>
      </p:sp>
    </p:spTree>
    <p:extLst>
      <p:ext uri="{BB962C8B-B14F-4D97-AF65-F5344CB8AC3E}">
        <p14:creationId xmlns:p14="http://schemas.microsoft.com/office/powerpoint/2010/main" val="285633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Users\jce\Desktop\ガイドブック\20180401\災害VC_テキスト改.jpg"/>
          <p:cNvPicPr/>
          <p:nvPr/>
        </p:nvPicPr>
        <p:blipFill>
          <a:blip r:embed="rId3">
            <a:extLst>
              <a:ext uri="{28A0092B-C50C-407E-A947-70E740481C1C}">
                <a14:useLocalDpi xmlns:a14="http://schemas.microsoft.com/office/drawing/2010/main" val="0"/>
              </a:ext>
            </a:extLst>
          </a:blip>
          <a:srcRect/>
          <a:stretch>
            <a:fillRect/>
          </a:stretch>
        </p:blipFill>
        <p:spPr bwMode="auto">
          <a:xfrm>
            <a:off x="267115" y="963275"/>
            <a:ext cx="9353403" cy="5862530"/>
          </a:xfrm>
          <a:prstGeom prst="rect">
            <a:avLst/>
          </a:prstGeom>
          <a:noFill/>
          <a:ln>
            <a:noFill/>
          </a:ln>
        </p:spPr>
      </p:pic>
      <p:sp>
        <p:nvSpPr>
          <p:cNvPr id="5" name="正方形/長方形 4"/>
          <p:cNvSpPr/>
          <p:nvPr/>
        </p:nvSpPr>
        <p:spPr>
          <a:xfrm>
            <a:off x="174171" y="657093"/>
            <a:ext cx="9521157" cy="45719"/>
          </a:xfrm>
          <a:prstGeom prst="rect">
            <a:avLst/>
          </a:prstGeom>
          <a:gradFill flip="none" rotWithShape="1">
            <a:gsLst>
              <a:gs pos="0">
                <a:srgbClr val="002060"/>
              </a:gs>
              <a:gs pos="50000">
                <a:schemeClr val="accent1">
                  <a:tint val="44500"/>
                  <a:satMod val="160000"/>
                </a:schemeClr>
              </a:gs>
              <a:gs pos="98900">
                <a:srgbClr val="339966"/>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77" dirty="0">
              <a:solidFill>
                <a:schemeClr val="tx1"/>
              </a:solidFill>
            </a:endParaRPr>
          </a:p>
        </p:txBody>
      </p:sp>
      <p:graphicFrame>
        <p:nvGraphicFramePr>
          <p:cNvPr id="6" name="Object 8"/>
          <p:cNvGraphicFramePr>
            <a:graphicFrameLocks noChangeAspect="1"/>
          </p:cNvGraphicFramePr>
          <p:nvPr>
            <p:extLst/>
          </p:nvPr>
        </p:nvGraphicFramePr>
        <p:xfrm>
          <a:off x="8027894" y="99090"/>
          <a:ext cx="1689847" cy="544966"/>
        </p:xfrm>
        <a:graphic>
          <a:graphicData uri="http://schemas.openxmlformats.org/presentationml/2006/ole">
            <mc:AlternateContent xmlns:mc="http://schemas.openxmlformats.org/markup-compatibility/2006">
              <mc:Choice xmlns:v="urn:schemas-microsoft-com:vml" Requires="v">
                <p:oleObj spid="_x0000_s39942" name="Photo Editor 写真" r:id="rId4" imgW="6761905" imgH="2180952" progId="MSPhotoEd.3">
                  <p:embed/>
                </p:oleObj>
              </mc:Choice>
              <mc:Fallback>
                <p:oleObj name="Photo Editor 写真" r:id="rId4" imgW="6761905" imgH="21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894" y="99090"/>
                        <a:ext cx="1689847" cy="544966"/>
                      </a:xfrm>
                      <a:prstGeom prst="rect">
                        <a:avLst/>
                      </a:prstGeom>
                      <a:noFill/>
                      <a:ln>
                        <a:noFill/>
                      </a:ln>
                      <a:effectLst/>
                    </p:spPr>
                  </p:pic>
                </p:oleObj>
              </mc:Fallback>
            </mc:AlternateContent>
          </a:graphicData>
        </a:graphic>
      </p:graphicFrame>
      <p:sp>
        <p:nvSpPr>
          <p:cNvPr id="7" name="Text Box 16"/>
          <p:cNvSpPr txBox="1">
            <a:spLocks noChangeArrowheads="1"/>
          </p:cNvSpPr>
          <p:nvPr/>
        </p:nvSpPr>
        <p:spPr bwMode="auto">
          <a:xfrm>
            <a:off x="389965" y="173107"/>
            <a:ext cx="9333296" cy="358553"/>
          </a:xfrm>
          <a:prstGeom prst="rect">
            <a:avLst/>
          </a:prstGeom>
          <a:noFill/>
          <a:ln w="9525">
            <a:noFill/>
            <a:miter lim="800000"/>
            <a:headEnd/>
            <a:tailEnd/>
          </a:ln>
        </p:spPr>
        <p:txBody>
          <a:bodyPr wrap="none" lIns="46026" tIns="46026" rIns="46026" bIns="46026" anchor="ctr"/>
          <a:lstStyle>
            <a:defPPr>
              <a:defRPr lang="ja-JP"/>
            </a:defPPr>
            <a:lvl1pPr algn="ctr">
              <a:lnSpc>
                <a:spcPct val="80000"/>
              </a:lnSpc>
              <a:defRPr sz="1600">
                <a:latin typeface="ＭＳ ゴシック" pitchFamily="49" charset="-128"/>
                <a:ea typeface="ＭＳ ゴシック" pitchFamily="49" charset="-128"/>
              </a:defRPr>
            </a:lvl1pPr>
          </a:lstStyle>
          <a:p>
            <a:pPr algn="l">
              <a:lnSpc>
                <a:spcPct val="100000"/>
              </a:lnSpc>
              <a:defRPr/>
            </a:pPr>
            <a:r>
              <a:rPr lang="ja-JP" altLang="en-US" sz="3200" b="1" dirty="0">
                <a:solidFill>
                  <a:srgbClr val="000000"/>
                </a:solidFill>
                <a:latin typeface="Arial"/>
              </a:rPr>
              <a:t>防災</a:t>
            </a:r>
            <a:r>
              <a:rPr lang="ja-JP" altLang="en-US" sz="3200" b="1" dirty="0" smtClean="0">
                <a:solidFill>
                  <a:srgbClr val="000000"/>
                </a:solidFill>
                <a:latin typeface="Arial"/>
              </a:rPr>
              <a:t>ボランティアセンターの仕組み</a:t>
            </a:r>
            <a:endParaRPr lang="en-US" altLang="ja-JP" sz="3200" b="1" dirty="0">
              <a:solidFill>
                <a:srgbClr val="000000"/>
              </a:solidFill>
              <a:latin typeface="Arial"/>
            </a:endParaRPr>
          </a:p>
        </p:txBody>
      </p:sp>
      <p:sp>
        <p:nvSpPr>
          <p:cNvPr id="8" name="大かっこ 7"/>
          <p:cNvSpPr/>
          <p:nvPr/>
        </p:nvSpPr>
        <p:spPr>
          <a:xfrm>
            <a:off x="5731100" y="4224272"/>
            <a:ext cx="1004552" cy="412124"/>
          </a:xfrm>
          <a:prstGeom prst="bracketPair">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400" b="1" dirty="0" smtClean="0">
                <a:solidFill>
                  <a:schemeClr val="accent1">
                    <a:lumMod val="75000"/>
                  </a:schemeClr>
                </a:solidFill>
              </a:rPr>
              <a:t>社会福祉</a:t>
            </a:r>
          </a:p>
          <a:p>
            <a:pPr algn="ctr"/>
            <a:r>
              <a:rPr lang="ja-JP" altLang="en-US" sz="1400" b="1" dirty="0">
                <a:solidFill>
                  <a:schemeClr val="accent1">
                    <a:lumMod val="75000"/>
                  </a:schemeClr>
                </a:solidFill>
              </a:rPr>
              <a:t>協議会</a:t>
            </a:r>
            <a:endParaRPr kumimoji="1" lang="ja-JP" altLang="en-US" sz="1400" b="1" dirty="0">
              <a:solidFill>
                <a:schemeClr val="accent1">
                  <a:lumMod val="75000"/>
                </a:schemeClr>
              </a:solidFill>
            </a:endParaRPr>
          </a:p>
        </p:txBody>
      </p:sp>
      <p:sp>
        <p:nvSpPr>
          <p:cNvPr id="2" name="スライド番号プレースホルダー 1"/>
          <p:cNvSpPr>
            <a:spLocks noGrp="1"/>
          </p:cNvSpPr>
          <p:nvPr>
            <p:ph type="sldNum" sz="quarter" idx="12"/>
          </p:nvPr>
        </p:nvSpPr>
        <p:spPr/>
        <p:txBody>
          <a:bodyPr/>
          <a:lstStyle/>
          <a:p>
            <a:fld id="{399BE40A-DBC2-4690-8C5E-6FD5D7DE8204}" type="slidenum">
              <a:rPr kumimoji="1" lang="ja-JP" altLang="en-US" smtClean="0"/>
              <a:t>6</a:t>
            </a:fld>
            <a:endParaRPr kumimoji="1" lang="ja-JP" altLang="en-US"/>
          </a:p>
        </p:txBody>
      </p:sp>
    </p:spTree>
    <p:extLst>
      <p:ext uri="{BB962C8B-B14F-4D97-AF65-F5344CB8AC3E}">
        <p14:creationId xmlns:p14="http://schemas.microsoft.com/office/powerpoint/2010/main" val="347636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119" y="167792"/>
            <a:ext cx="8543925" cy="413086"/>
          </a:xfrm>
        </p:spPr>
        <p:txBody>
          <a:bodyPr>
            <a:normAutofit fontScale="90000"/>
          </a:bodyPr>
          <a:lstStyle/>
          <a:p>
            <a:r>
              <a:rPr kumimoji="1" lang="ja-JP" altLang="en-US" sz="2800" dirty="0" smtClean="0"/>
              <a:t>全国情報共有会議で議論されているボランティアの課題</a:t>
            </a:r>
            <a:endParaRPr kumimoji="1" lang="ja-JP" altLang="en-US" sz="2800" dirty="0"/>
          </a:p>
        </p:txBody>
      </p:sp>
      <p:sp>
        <p:nvSpPr>
          <p:cNvPr id="3" name="コンテンツ プレースホルダー 2"/>
          <p:cNvSpPr>
            <a:spLocks noGrp="1"/>
          </p:cNvSpPr>
          <p:nvPr>
            <p:ph idx="1"/>
          </p:nvPr>
        </p:nvSpPr>
        <p:spPr>
          <a:xfrm>
            <a:off x="662786" y="1422174"/>
            <a:ext cx="8543925" cy="4351338"/>
          </a:xfrm>
        </p:spPr>
        <p:txBody>
          <a:bodyPr>
            <a:noAutofit/>
          </a:bodyPr>
          <a:lstStyle/>
          <a:p>
            <a:pPr lvl="0">
              <a:lnSpc>
                <a:spcPct val="110000"/>
              </a:lnSpc>
            </a:pPr>
            <a:r>
              <a:rPr lang="ja-JP" altLang="ja-JP" sz="2400" dirty="0"/>
              <a:t>ボランティアの人数を増やす</a:t>
            </a:r>
            <a:r>
              <a:rPr lang="ja-JP" altLang="ja-JP" sz="2400" dirty="0" smtClean="0"/>
              <a:t>。</a:t>
            </a:r>
            <a:endParaRPr lang="ja-JP" altLang="ja-JP" sz="2400" dirty="0"/>
          </a:p>
          <a:p>
            <a:pPr lvl="0">
              <a:lnSpc>
                <a:spcPct val="110000"/>
              </a:lnSpc>
            </a:pPr>
            <a:r>
              <a:rPr lang="ja-JP" altLang="ja-JP" sz="2400" dirty="0"/>
              <a:t>ボランティアへ注意事項（暑さ対策、安全装備、</a:t>
            </a:r>
            <a:r>
              <a:rPr lang="ja-JP" altLang="ja-JP" sz="2400" dirty="0" smtClean="0"/>
              <a:t>情報</a:t>
            </a:r>
            <a:r>
              <a:rPr lang="ja-JP" altLang="en-US" sz="2400" dirty="0"/>
              <a:t>収集</a:t>
            </a:r>
            <a:r>
              <a:rPr lang="ja-JP" altLang="ja-JP" sz="2400" dirty="0" smtClean="0"/>
              <a:t>、</a:t>
            </a:r>
            <a:r>
              <a:rPr lang="ja-JP" altLang="ja-JP" sz="2400" dirty="0"/>
              <a:t>保険加入）を徹底する</a:t>
            </a:r>
            <a:r>
              <a:rPr lang="ja-JP" altLang="ja-JP" sz="2400" dirty="0" smtClean="0"/>
              <a:t>。</a:t>
            </a:r>
            <a:endParaRPr lang="ja-JP" altLang="ja-JP" sz="2400" dirty="0"/>
          </a:p>
          <a:p>
            <a:pPr lvl="0">
              <a:lnSpc>
                <a:spcPct val="110000"/>
              </a:lnSpc>
            </a:pPr>
            <a:r>
              <a:rPr lang="ja-JP" altLang="ja-JP" sz="2400" dirty="0" smtClean="0"/>
              <a:t>ボランティア</a:t>
            </a:r>
            <a:r>
              <a:rPr lang="ja-JP" altLang="en-US" sz="2400" dirty="0" smtClean="0"/>
              <a:t>が不足している地域に、より多くのボランティアに活動していただけるよう促す</a:t>
            </a:r>
            <a:r>
              <a:rPr lang="ja-JP" altLang="ja-JP" sz="2400" dirty="0" smtClean="0"/>
              <a:t>。</a:t>
            </a:r>
            <a:endParaRPr lang="ja-JP" altLang="ja-JP" sz="2400" dirty="0"/>
          </a:p>
          <a:p>
            <a:pPr lvl="0">
              <a:lnSpc>
                <a:spcPct val="110000"/>
              </a:lnSpc>
            </a:pPr>
            <a:r>
              <a:rPr lang="ja-JP" altLang="ja-JP" sz="2400" dirty="0"/>
              <a:t>災害ボランティアセンターの機能を高める</a:t>
            </a:r>
            <a:r>
              <a:rPr lang="ja-JP" altLang="ja-JP" sz="2400" dirty="0" smtClean="0"/>
              <a:t>。</a:t>
            </a:r>
            <a:endParaRPr lang="ja-JP" altLang="ja-JP" sz="2400" dirty="0"/>
          </a:p>
          <a:p>
            <a:pPr lvl="0">
              <a:lnSpc>
                <a:spcPct val="110000"/>
              </a:lnSpc>
            </a:pPr>
            <a:r>
              <a:rPr lang="ja-JP" altLang="en-US" sz="2400" dirty="0" smtClean="0"/>
              <a:t>被災者の方にとって、</a:t>
            </a:r>
            <a:r>
              <a:rPr lang="ja-JP" altLang="ja-JP" sz="2400" dirty="0" smtClean="0"/>
              <a:t>ボラン</a:t>
            </a:r>
            <a:r>
              <a:rPr lang="ja-JP" altLang="en-US" sz="2400" dirty="0" smtClean="0"/>
              <a:t>ティアが利用しやすいようにする。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399BE40A-DBC2-4690-8C5E-6FD5D7DE8204}" type="slidenum">
              <a:rPr kumimoji="1" lang="ja-JP" altLang="en-US" smtClean="0"/>
              <a:t>7</a:t>
            </a:fld>
            <a:endParaRPr kumimoji="1" lang="ja-JP" altLang="en-US"/>
          </a:p>
        </p:txBody>
      </p:sp>
      <p:sp>
        <p:nvSpPr>
          <p:cNvPr id="5" name="正方形/長方形 4"/>
          <p:cNvSpPr/>
          <p:nvPr/>
        </p:nvSpPr>
        <p:spPr>
          <a:xfrm>
            <a:off x="174171" y="657093"/>
            <a:ext cx="9521157" cy="45719"/>
          </a:xfrm>
          <a:prstGeom prst="rect">
            <a:avLst/>
          </a:prstGeom>
          <a:gradFill flip="none" rotWithShape="1">
            <a:gsLst>
              <a:gs pos="0">
                <a:srgbClr val="002060"/>
              </a:gs>
              <a:gs pos="50000">
                <a:schemeClr val="accent1">
                  <a:tint val="44500"/>
                  <a:satMod val="160000"/>
                </a:schemeClr>
              </a:gs>
              <a:gs pos="98900">
                <a:srgbClr val="339966"/>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77" dirty="0">
              <a:solidFill>
                <a:schemeClr val="tx1"/>
              </a:solidFill>
            </a:endParaRPr>
          </a:p>
        </p:txBody>
      </p:sp>
      <p:graphicFrame>
        <p:nvGraphicFramePr>
          <p:cNvPr id="6" name="Object 8"/>
          <p:cNvGraphicFramePr>
            <a:graphicFrameLocks noChangeAspect="1"/>
          </p:cNvGraphicFramePr>
          <p:nvPr>
            <p:extLst/>
          </p:nvPr>
        </p:nvGraphicFramePr>
        <p:xfrm>
          <a:off x="8027894" y="99090"/>
          <a:ext cx="1689847" cy="544966"/>
        </p:xfrm>
        <a:graphic>
          <a:graphicData uri="http://schemas.openxmlformats.org/presentationml/2006/ole">
            <mc:AlternateContent xmlns:mc="http://schemas.openxmlformats.org/markup-compatibility/2006">
              <mc:Choice xmlns:v="urn:schemas-microsoft-com:vml" Requires="v">
                <p:oleObj spid="_x0000_s43015" name="Photo Editor 写真" r:id="rId3" imgW="6761905" imgH="2180952" progId="MSPhotoEd.3">
                  <p:embed/>
                </p:oleObj>
              </mc:Choice>
              <mc:Fallback>
                <p:oleObj name="Photo Editor 写真" r:id="rId3" imgW="6761905" imgH="21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894" y="99090"/>
                        <a:ext cx="1689847" cy="5449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2531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円/楕円 39"/>
          <p:cNvSpPr/>
          <p:nvPr/>
        </p:nvSpPr>
        <p:spPr>
          <a:xfrm>
            <a:off x="7667209" y="4026254"/>
            <a:ext cx="1011503" cy="992637"/>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214802" y="4026254"/>
            <a:ext cx="1011503" cy="992637"/>
          </a:xfrm>
          <a:prstGeom prst="ellipse">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1210" y="5401398"/>
            <a:ext cx="1784099" cy="1338073"/>
          </a:xfrm>
          <a:prstGeom prst="rect">
            <a:avLst/>
          </a:prstGeom>
        </p:spPr>
      </p:pic>
      <p:sp>
        <p:nvSpPr>
          <p:cNvPr id="4" name="テキスト ボックス 3"/>
          <p:cNvSpPr txBox="1"/>
          <p:nvPr/>
        </p:nvSpPr>
        <p:spPr>
          <a:xfrm>
            <a:off x="599945" y="119121"/>
            <a:ext cx="8887369" cy="461665"/>
          </a:xfrm>
          <a:prstGeom prst="rect">
            <a:avLst/>
          </a:prstGeom>
          <a:solidFill>
            <a:schemeClr val="bg1"/>
          </a:solidFill>
        </p:spPr>
        <p:txBody>
          <a:bodyPr wrap="none" rtlCol="0">
            <a:spAutoFit/>
          </a:bodyPr>
          <a:lstStyle/>
          <a:p>
            <a:r>
              <a:rPr lang="ja-JP" altLang="en-US" sz="2400" dirty="0"/>
              <a:t>平成</a:t>
            </a:r>
            <a:r>
              <a:rPr lang="en-US" altLang="ja-JP" sz="2400" dirty="0"/>
              <a:t>30</a:t>
            </a:r>
            <a:r>
              <a:rPr lang="ja-JP" altLang="en-US" sz="2400" dirty="0"/>
              <a:t>年</a:t>
            </a:r>
            <a:r>
              <a:rPr lang="en-US" altLang="ja-JP" sz="2400" dirty="0"/>
              <a:t>7</a:t>
            </a:r>
            <a:r>
              <a:rPr lang="ja-JP" altLang="en-US" sz="2400" dirty="0"/>
              <a:t>月豪雨におけるボランティア・</a:t>
            </a:r>
            <a:r>
              <a:rPr lang="en-US" altLang="ja-JP" sz="2400" dirty="0"/>
              <a:t>NPO</a:t>
            </a:r>
            <a:r>
              <a:rPr lang="ja-JP" altLang="en-US" sz="2400" dirty="0"/>
              <a:t>団体による被災者支援</a:t>
            </a:r>
          </a:p>
        </p:txBody>
      </p:sp>
      <p:sp>
        <p:nvSpPr>
          <p:cNvPr id="6" name="テキスト ボックス 5"/>
          <p:cNvSpPr txBox="1"/>
          <p:nvPr/>
        </p:nvSpPr>
        <p:spPr>
          <a:xfrm>
            <a:off x="638582" y="708337"/>
            <a:ext cx="8744755" cy="2031325"/>
          </a:xfrm>
          <a:prstGeom prst="rect">
            <a:avLst/>
          </a:prstGeom>
          <a:noFill/>
        </p:spPr>
        <p:txBody>
          <a:bodyPr wrap="square" rtlCol="0">
            <a:spAutoFit/>
          </a:bodyPr>
          <a:lstStyle/>
          <a:p>
            <a:r>
              <a:rPr lang="ja-JP" altLang="en-US" sz="1400" dirty="0"/>
              <a:t>・全国から被災地支援に精通したボランティア・</a:t>
            </a:r>
            <a:r>
              <a:rPr lang="en-US" altLang="ja-JP" sz="1400" dirty="0"/>
              <a:t>NPO</a:t>
            </a:r>
            <a:r>
              <a:rPr lang="ja-JP" altLang="en-US" sz="1400" dirty="0"/>
              <a:t>団体が被災地に入り、</a:t>
            </a:r>
            <a:r>
              <a:rPr lang="ja-JP" altLang="en-US" sz="1400" dirty="0">
                <a:solidFill>
                  <a:srgbClr val="FF0000"/>
                </a:solidFill>
              </a:rPr>
              <a:t>一般家庭の土砂出し、避難所運営支援、被災者のケア、災害ボランティアセンターの運営支援</a:t>
            </a:r>
            <a:r>
              <a:rPr lang="ja-JP" altLang="en-US" sz="1400" dirty="0"/>
              <a:t>などの活動に従事。</a:t>
            </a:r>
          </a:p>
          <a:p>
            <a:r>
              <a:rPr lang="ja-JP" altLang="en-US" sz="1400" dirty="0"/>
              <a:t>・各団体間の情報共有・活動調整のため、岡山県、広島県、愛媛県において、行政、ボランティア・</a:t>
            </a:r>
            <a:r>
              <a:rPr lang="en-US" altLang="ja-JP" sz="1400" dirty="0"/>
              <a:t>NPO</a:t>
            </a:r>
            <a:r>
              <a:rPr lang="ja-JP" altLang="en-US" sz="1400" dirty="0"/>
              <a:t>団体による情報共有会議を開催。会議には、</a:t>
            </a:r>
            <a:r>
              <a:rPr lang="ja-JP" altLang="en-US" sz="1400" dirty="0">
                <a:solidFill>
                  <a:srgbClr val="FF0000"/>
                </a:solidFill>
              </a:rPr>
              <a:t>熊本地震の際にも支援を実施した全国災害ボランティア支援団体ネットワーク（</a:t>
            </a:r>
            <a:r>
              <a:rPr lang="en-US" altLang="ja-JP" sz="1400" dirty="0">
                <a:solidFill>
                  <a:srgbClr val="FF0000"/>
                </a:solidFill>
              </a:rPr>
              <a:t>JVOAD</a:t>
            </a:r>
            <a:r>
              <a:rPr lang="ja-JP" altLang="en-US" sz="1400" dirty="0">
                <a:solidFill>
                  <a:srgbClr val="FF0000"/>
                </a:solidFill>
              </a:rPr>
              <a:t>）</a:t>
            </a:r>
            <a:r>
              <a:rPr lang="ja-JP" altLang="en-US" sz="1400" dirty="0"/>
              <a:t>をはじめ、東日本大震災などの被災地での経験・ノウハウを有した団体が多数参加し、運営を支援。</a:t>
            </a:r>
          </a:p>
          <a:p>
            <a:r>
              <a:rPr lang="ja-JP" altLang="en-US" sz="1400" dirty="0"/>
              <a:t>・各情報共有会議には、</a:t>
            </a:r>
            <a:r>
              <a:rPr lang="ja-JP" altLang="en-US" sz="1400" dirty="0">
                <a:solidFill>
                  <a:srgbClr val="FF0000"/>
                </a:solidFill>
              </a:rPr>
              <a:t>県・内閣府も構成員となり</a:t>
            </a:r>
            <a:r>
              <a:rPr lang="ja-JP" altLang="en-US" sz="1400" dirty="0"/>
              <a:t>、</a:t>
            </a:r>
            <a:r>
              <a:rPr lang="ja-JP" altLang="en-US" sz="1400" dirty="0">
                <a:solidFill>
                  <a:srgbClr val="FF0000"/>
                </a:solidFill>
              </a:rPr>
              <a:t>物資調達、避難所運営、一般家庭の土砂出し</a:t>
            </a:r>
            <a:r>
              <a:rPr lang="ja-JP" altLang="en-US" sz="1400" dirty="0"/>
              <a:t>などに関して、行政で対応すべき課題を把握し対処。</a:t>
            </a:r>
          </a:p>
          <a:p>
            <a:r>
              <a:rPr lang="ja-JP" altLang="en-US" sz="1400" dirty="0"/>
              <a:t>・また、</a:t>
            </a:r>
            <a:r>
              <a:rPr lang="en-US" altLang="ja-JP" sz="1400" dirty="0"/>
              <a:t>JVOAD</a:t>
            </a:r>
            <a:r>
              <a:rPr lang="ja-JP" altLang="en-US" sz="1400" dirty="0"/>
              <a:t>等の</a:t>
            </a:r>
            <a:r>
              <a:rPr lang="en-US" altLang="ja-JP" sz="1400" dirty="0"/>
              <a:t>NPO</a:t>
            </a:r>
            <a:r>
              <a:rPr lang="ja-JP" altLang="en-US" sz="1400" dirty="0"/>
              <a:t>団体が、</a:t>
            </a:r>
            <a:r>
              <a:rPr lang="ja-JP" altLang="en-US" sz="1400" dirty="0">
                <a:solidFill>
                  <a:srgbClr val="FF0000"/>
                </a:solidFill>
              </a:rPr>
              <a:t>全国の社会福祉協議会間での資機材の融通の働きかけや、安全管理や熱中症対策など一般のボランティア活動への注意喚起</a:t>
            </a:r>
            <a:r>
              <a:rPr lang="ja-JP" altLang="en-US" sz="1400" dirty="0"/>
              <a:t>を実施。</a:t>
            </a:r>
          </a:p>
        </p:txBody>
      </p:sp>
      <p:sp>
        <p:nvSpPr>
          <p:cNvPr id="46" name="正方形/長方形 45"/>
          <p:cNvSpPr/>
          <p:nvPr/>
        </p:nvSpPr>
        <p:spPr>
          <a:xfrm>
            <a:off x="3970141" y="3192164"/>
            <a:ext cx="1440851" cy="4398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情報共有会議</a:t>
            </a:r>
          </a:p>
        </p:txBody>
      </p:sp>
      <p:sp>
        <p:nvSpPr>
          <p:cNvPr id="48" name="円/楕円 47"/>
          <p:cNvSpPr/>
          <p:nvPr/>
        </p:nvSpPr>
        <p:spPr>
          <a:xfrm>
            <a:off x="5661342" y="2789640"/>
            <a:ext cx="2009101" cy="13218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災害ボラン</a:t>
            </a:r>
          </a:p>
          <a:p>
            <a:pPr algn="ctr"/>
            <a:r>
              <a:rPr lang="ja-JP" altLang="en-US" sz="1200" b="1" dirty="0"/>
              <a:t>ティアセンター</a:t>
            </a:r>
          </a:p>
          <a:p>
            <a:pPr algn="ctr"/>
            <a:r>
              <a:rPr lang="ja-JP" altLang="en-US" sz="1200" b="1" dirty="0"/>
              <a:t>（社会福祉協議会）</a:t>
            </a:r>
          </a:p>
        </p:txBody>
      </p:sp>
      <p:sp>
        <p:nvSpPr>
          <p:cNvPr id="49" name="円/楕円 48"/>
          <p:cNvSpPr/>
          <p:nvPr/>
        </p:nvSpPr>
        <p:spPr>
          <a:xfrm>
            <a:off x="3885637" y="3789497"/>
            <a:ext cx="1609859" cy="66335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dirty="0"/>
              <a:t>内閣府・県庁</a:t>
            </a:r>
          </a:p>
        </p:txBody>
      </p:sp>
      <p:sp>
        <p:nvSpPr>
          <p:cNvPr id="50" name="円/楕円 49"/>
          <p:cNvSpPr/>
          <p:nvPr/>
        </p:nvSpPr>
        <p:spPr>
          <a:xfrm>
            <a:off x="2362201" y="3016710"/>
            <a:ext cx="1340983" cy="11503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NPO</a:t>
            </a:r>
            <a:r>
              <a:rPr lang="ja-JP" altLang="en-US" b="1" dirty="0"/>
              <a:t>等</a:t>
            </a:r>
          </a:p>
        </p:txBody>
      </p:sp>
      <p:sp>
        <p:nvSpPr>
          <p:cNvPr id="2" name="上下矢印 1"/>
          <p:cNvSpPr/>
          <p:nvPr/>
        </p:nvSpPr>
        <p:spPr>
          <a:xfrm rot="18075819">
            <a:off x="3516323" y="3812933"/>
            <a:ext cx="336595" cy="500684"/>
          </a:xfrm>
          <a:prstGeom prst="up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上下矢印 50"/>
          <p:cNvSpPr/>
          <p:nvPr/>
        </p:nvSpPr>
        <p:spPr>
          <a:xfrm rot="3687622">
            <a:off x="5562853" y="3821087"/>
            <a:ext cx="336595" cy="559584"/>
          </a:xfrm>
          <a:prstGeom prst="up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フリーフォーム 24"/>
          <p:cNvSpPr/>
          <p:nvPr/>
        </p:nvSpPr>
        <p:spPr>
          <a:xfrm>
            <a:off x="3626480" y="2867618"/>
            <a:ext cx="2034863" cy="286877"/>
          </a:xfrm>
          <a:custGeom>
            <a:avLst/>
            <a:gdLst>
              <a:gd name="connsiteX0" fmla="*/ 0 w 2034862"/>
              <a:gd name="connsiteY0" fmla="*/ 540940 h 540940"/>
              <a:gd name="connsiteX1" fmla="*/ 991673 w 2034862"/>
              <a:gd name="connsiteY1" fmla="*/ 28 h 540940"/>
              <a:gd name="connsiteX2" fmla="*/ 2034862 w 2034862"/>
              <a:gd name="connsiteY2" fmla="*/ 515182 h 540940"/>
            </a:gdLst>
            <a:ahLst/>
            <a:cxnLst>
              <a:cxn ang="0">
                <a:pos x="connsiteX0" y="connsiteY0"/>
              </a:cxn>
              <a:cxn ang="0">
                <a:pos x="connsiteX1" y="connsiteY1"/>
              </a:cxn>
              <a:cxn ang="0">
                <a:pos x="connsiteX2" y="connsiteY2"/>
              </a:cxn>
            </a:cxnLst>
            <a:rect l="l" t="t" r="r" b="b"/>
            <a:pathLst>
              <a:path w="2034862" h="540940">
                <a:moveTo>
                  <a:pt x="0" y="540940"/>
                </a:moveTo>
                <a:cubicBezTo>
                  <a:pt x="326264" y="272630"/>
                  <a:pt x="652529" y="4321"/>
                  <a:pt x="991673" y="28"/>
                </a:cubicBezTo>
                <a:cubicBezTo>
                  <a:pt x="1330817" y="-4265"/>
                  <a:pt x="1923245" y="482985"/>
                  <a:pt x="2034862" y="515182"/>
                </a:cubicBezTo>
              </a:path>
            </a:pathLst>
          </a:custGeom>
          <a:noFill/>
          <a:ln w="152400">
            <a:solidFill>
              <a:schemeClr val="bg1">
                <a:lumMod val="65000"/>
              </a:scheme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円/楕円 57"/>
          <p:cNvSpPr/>
          <p:nvPr/>
        </p:nvSpPr>
        <p:spPr>
          <a:xfrm>
            <a:off x="3885637" y="4714474"/>
            <a:ext cx="1609859" cy="3554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市町村</a:t>
            </a:r>
          </a:p>
        </p:txBody>
      </p:sp>
      <p:sp>
        <p:nvSpPr>
          <p:cNvPr id="63" name="上下矢印 62"/>
          <p:cNvSpPr/>
          <p:nvPr/>
        </p:nvSpPr>
        <p:spPr>
          <a:xfrm>
            <a:off x="4527154" y="4382403"/>
            <a:ext cx="336595" cy="382019"/>
          </a:xfrm>
          <a:prstGeom prst="up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円/楕円 63"/>
          <p:cNvSpPr/>
          <p:nvPr/>
        </p:nvSpPr>
        <p:spPr>
          <a:xfrm>
            <a:off x="5914623" y="4593805"/>
            <a:ext cx="944455" cy="5967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被災者</a:t>
            </a:r>
          </a:p>
        </p:txBody>
      </p:sp>
      <p:sp>
        <p:nvSpPr>
          <p:cNvPr id="67" name="円/楕円 66"/>
          <p:cNvSpPr/>
          <p:nvPr/>
        </p:nvSpPr>
        <p:spPr>
          <a:xfrm>
            <a:off x="8101884" y="3152123"/>
            <a:ext cx="944455" cy="5967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被災者</a:t>
            </a:r>
          </a:p>
        </p:txBody>
      </p:sp>
      <p:sp>
        <p:nvSpPr>
          <p:cNvPr id="69" name="円/楕円 68"/>
          <p:cNvSpPr/>
          <p:nvPr/>
        </p:nvSpPr>
        <p:spPr>
          <a:xfrm>
            <a:off x="887055" y="3212799"/>
            <a:ext cx="944455" cy="5967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被災者</a:t>
            </a:r>
          </a:p>
        </p:txBody>
      </p:sp>
      <p:sp>
        <p:nvSpPr>
          <p:cNvPr id="71" name="上下矢印 70"/>
          <p:cNvSpPr/>
          <p:nvPr/>
        </p:nvSpPr>
        <p:spPr>
          <a:xfrm rot="5400000">
            <a:off x="7769364" y="3210159"/>
            <a:ext cx="233599" cy="431443"/>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上下矢印 71"/>
          <p:cNvSpPr/>
          <p:nvPr/>
        </p:nvSpPr>
        <p:spPr>
          <a:xfrm rot="5400000">
            <a:off x="1997480" y="3313271"/>
            <a:ext cx="233599" cy="431443"/>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左矢印 27"/>
          <p:cNvSpPr/>
          <p:nvPr/>
        </p:nvSpPr>
        <p:spPr>
          <a:xfrm>
            <a:off x="5505263" y="4764423"/>
            <a:ext cx="420144" cy="257577"/>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1760798" y="3182119"/>
            <a:ext cx="772969" cy="254044"/>
          </a:xfrm>
          <a:prstGeom prst="rect">
            <a:avLst/>
          </a:prstGeom>
          <a:noFill/>
        </p:spPr>
        <p:txBody>
          <a:bodyPr wrap="none" rtlCol="0">
            <a:spAutoFit/>
          </a:bodyPr>
          <a:lstStyle/>
          <a:p>
            <a:r>
              <a:rPr lang="ja-JP" altLang="en-US" sz="1051" dirty="0"/>
              <a:t>マッチング</a:t>
            </a:r>
          </a:p>
        </p:txBody>
      </p:sp>
      <p:sp>
        <p:nvSpPr>
          <p:cNvPr id="74" name="テキスト ボックス 73"/>
          <p:cNvSpPr txBox="1"/>
          <p:nvPr/>
        </p:nvSpPr>
        <p:spPr>
          <a:xfrm>
            <a:off x="7500483" y="3050252"/>
            <a:ext cx="772969" cy="254044"/>
          </a:xfrm>
          <a:prstGeom prst="rect">
            <a:avLst/>
          </a:prstGeom>
          <a:noFill/>
        </p:spPr>
        <p:txBody>
          <a:bodyPr wrap="none" rtlCol="0">
            <a:spAutoFit/>
          </a:bodyPr>
          <a:lstStyle/>
          <a:p>
            <a:r>
              <a:rPr lang="ja-JP" altLang="en-US" sz="1051" dirty="0"/>
              <a:t>マッチング</a:t>
            </a:r>
          </a:p>
        </p:txBody>
      </p:sp>
      <p:sp>
        <p:nvSpPr>
          <p:cNvPr id="75" name="テキスト ボックス 74"/>
          <p:cNvSpPr txBox="1"/>
          <p:nvPr/>
        </p:nvSpPr>
        <p:spPr>
          <a:xfrm>
            <a:off x="5495494" y="4563812"/>
            <a:ext cx="453970" cy="254044"/>
          </a:xfrm>
          <a:prstGeom prst="rect">
            <a:avLst/>
          </a:prstGeom>
          <a:noFill/>
        </p:spPr>
        <p:txBody>
          <a:bodyPr wrap="none" rtlCol="0">
            <a:spAutoFit/>
          </a:bodyPr>
          <a:lstStyle/>
          <a:p>
            <a:r>
              <a:rPr lang="ja-JP" altLang="en-US" sz="1051" dirty="0"/>
              <a:t>要望</a:t>
            </a:r>
          </a:p>
        </p:txBody>
      </p:sp>
      <p:sp>
        <p:nvSpPr>
          <p:cNvPr id="76" name="左矢印 75"/>
          <p:cNvSpPr/>
          <p:nvPr/>
        </p:nvSpPr>
        <p:spPr>
          <a:xfrm rot="8963416">
            <a:off x="1791475" y="4064495"/>
            <a:ext cx="703275" cy="140673"/>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 name="左矢印 76"/>
          <p:cNvSpPr/>
          <p:nvPr/>
        </p:nvSpPr>
        <p:spPr>
          <a:xfrm rot="2112096">
            <a:off x="7357251" y="3998136"/>
            <a:ext cx="703272" cy="261697"/>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2" name="直線コネクタ 31"/>
          <p:cNvCxnSpPr/>
          <p:nvPr/>
        </p:nvCxnSpPr>
        <p:spPr>
          <a:xfrm flipV="1">
            <a:off x="522672" y="526194"/>
            <a:ext cx="8860665" cy="184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1578608" y="4093974"/>
            <a:ext cx="1375698" cy="254044"/>
          </a:xfrm>
          <a:prstGeom prst="rect">
            <a:avLst/>
          </a:prstGeom>
          <a:noFill/>
        </p:spPr>
        <p:txBody>
          <a:bodyPr wrap="none" rtlCol="0">
            <a:spAutoFit/>
          </a:bodyPr>
          <a:lstStyle/>
          <a:p>
            <a:r>
              <a:rPr lang="ja-JP" altLang="en-US" sz="1051" dirty="0"/>
              <a:t>ボランティアの申し出</a:t>
            </a:r>
          </a:p>
        </p:txBody>
      </p:sp>
      <p:sp>
        <p:nvSpPr>
          <p:cNvPr id="79" name="テキスト ボックス 78"/>
          <p:cNvSpPr txBox="1"/>
          <p:nvPr/>
        </p:nvSpPr>
        <p:spPr>
          <a:xfrm>
            <a:off x="7177715" y="4077281"/>
            <a:ext cx="1180131" cy="415755"/>
          </a:xfrm>
          <a:prstGeom prst="rect">
            <a:avLst/>
          </a:prstGeom>
          <a:noFill/>
        </p:spPr>
        <p:txBody>
          <a:bodyPr wrap="none" rtlCol="0">
            <a:spAutoFit/>
          </a:bodyPr>
          <a:lstStyle/>
          <a:p>
            <a:r>
              <a:rPr lang="ja-JP" altLang="en-US" sz="1051" dirty="0"/>
              <a:t>一般・団体ボラン</a:t>
            </a:r>
          </a:p>
          <a:p>
            <a:r>
              <a:rPr lang="ja-JP" altLang="en-US" sz="1051" dirty="0"/>
              <a:t>ティアの受け入れ</a:t>
            </a:r>
          </a:p>
        </p:txBody>
      </p:sp>
      <p:pic>
        <p:nvPicPr>
          <p:cNvPr id="80" name="図 79" descr="IMG_20150929_145056"/>
          <p:cNvPicPr/>
          <p:nvPr/>
        </p:nvPicPr>
        <p:blipFill>
          <a:blip r:embed="rId3" cstate="print">
            <a:extLst>
              <a:ext uri="{28A0092B-C50C-407E-A947-70E740481C1C}">
                <a14:useLocalDpi xmlns:a14="http://schemas.microsoft.com/office/drawing/2010/main"/>
              </a:ext>
            </a:extLst>
          </a:blip>
          <a:srcRect/>
          <a:stretch>
            <a:fillRect/>
          </a:stretch>
        </p:blipFill>
        <p:spPr bwMode="auto">
          <a:xfrm>
            <a:off x="5572922" y="5478533"/>
            <a:ext cx="1707301" cy="1282111"/>
          </a:xfrm>
          <a:prstGeom prst="rect">
            <a:avLst/>
          </a:prstGeom>
          <a:noFill/>
          <a:ln>
            <a:noFill/>
          </a:ln>
        </p:spPr>
      </p:pic>
      <p:sp>
        <p:nvSpPr>
          <p:cNvPr id="93" name="正方形/長方形 92"/>
          <p:cNvSpPr/>
          <p:nvPr/>
        </p:nvSpPr>
        <p:spPr>
          <a:xfrm>
            <a:off x="5761440" y="6500865"/>
            <a:ext cx="1415772" cy="276999"/>
          </a:xfrm>
          <a:prstGeom prst="rect">
            <a:avLst/>
          </a:prstGeom>
        </p:spPr>
        <p:txBody>
          <a:bodyPr wrap="none">
            <a:spAutoFit/>
          </a:bodyPr>
          <a:lstStyle/>
          <a:p>
            <a:r>
              <a:rPr lang="ja-JP" altLang="en-US" sz="1200" b="1" dirty="0">
                <a:solidFill>
                  <a:schemeClr val="bg1"/>
                </a:solidFill>
                <a:effectLst>
                  <a:outerShdw blurRad="38100" dist="38100" dir="2700000" algn="tl">
                    <a:srgbClr val="000000">
                      <a:alpha val="43137"/>
                    </a:srgbClr>
                  </a:outerShdw>
                </a:effectLst>
              </a:rPr>
              <a:t>避難所の環境整備</a:t>
            </a:r>
          </a:p>
        </p:txBody>
      </p:sp>
      <p:pic>
        <p:nvPicPr>
          <p:cNvPr id="94" name="図 93"/>
          <p:cNvPicPr>
            <a:picLocks noChangeAspect="1"/>
          </p:cNvPicPr>
          <p:nvPr/>
        </p:nvPicPr>
        <p:blipFill>
          <a:blip r:embed="rId4"/>
          <a:stretch>
            <a:fillRect/>
          </a:stretch>
        </p:blipFill>
        <p:spPr>
          <a:xfrm>
            <a:off x="7694313" y="5478533"/>
            <a:ext cx="1724563" cy="1282111"/>
          </a:xfrm>
          <a:prstGeom prst="rect">
            <a:avLst/>
          </a:prstGeom>
        </p:spPr>
      </p:pic>
      <p:sp>
        <p:nvSpPr>
          <p:cNvPr id="95" name="正方形/長方形 94"/>
          <p:cNvSpPr/>
          <p:nvPr/>
        </p:nvSpPr>
        <p:spPr>
          <a:xfrm>
            <a:off x="7563456" y="6500041"/>
            <a:ext cx="1933543" cy="276999"/>
          </a:xfrm>
          <a:prstGeom prst="rect">
            <a:avLst/>
          </a:prstGeom>
        </p:spPr>
        <p:txBody>
          <a:bodyPr wrap="none">
            <a:spAutoFit/>
          </a:bodyPr>
          <a:lstStyle/>
          <a:p>
            <a:r>
              <a:rPr lang="ja-JP" altLang="en-US" sz="1200" b="1" dirty="0">
                <a:solidFill>
                  <a:schemeClr val="bg1"/>
                </a:solidFill>
                <a:effectLst>
                  <a:outerShdw blurRad="38100" dist="38100" dir="2700000" algn="tl">
                    <a:srgbClr val="000000">
                      <a:alpha val="43137"/>
                    </a:srgbClr>
                  </a:outerShdw>
                </a:effectLst>
              </a:rPr>
              <a:t>プレイルーム（子供のケア）</a:t>
            </a:r>
          </a:p>
        </p:txBody>
      </p:sp>
      <p:pic>
        <p:nvPicPr>
          <p:cNvPr id="100" name="図 99" descr="https://scontent-nrt1-1.xx.fbcdn.net/hphotos-xft1/v/t1.0-9/12027697_529728890526357_276924903437940141_n.jpg?oh=0fe8c9923a5c97760531f2a048ac0256&amp;oe=568DACEF"/>
          <p:cNvPicPr/>
          <p:nvPr/>
        </p:nvPicPr>
        <p:blipFill>
          <a:blip r:embed="rId5" cstate="print">
            <a:extLst>
              <a:ext uri="{28A0092B-C50C-407E-A947-70E740481C1C}">
                <a14:useLocalDpi xmlns:a14="http://schemas.microsoft.com/office/drawing/2010/main"/>
              </a:ext>
            </a:extLst>
          </a:blip>
          <a:srcRect/>
          <a:stretch>
            <a:fillRect/>
          </a:stretch>
        </p:blipFill>
        <p:spPr bwMode="auto">
          <a:xfrm>
            <a:off x="594475" y="5478531"/>
            <a:ext cx="2332647" cy="1311344"/>
          </a:xfrm>
          <a:prstGeom prst="rect">
            <a:avLst/>
          </a:prstGeom>
          <a:noFill/>
          <a:ln>
            <a:noFill/>
          </a:ln>
        </p:spPr>
      </p:pic>
      <p:sp>
        <p:nvSpPr>
          <p:cNvPr id="101" name="正方形/長方形 100"/>
          <p:cNvSpPr/>
          <p:nvPr/>
        </p:nvSpPr>
        <p:spPr>
          <a:xfrm>
            <a:off x="1128540" y="6512880"/>
            <a:ext cx="1534394" cy="276999"/>
          </a:xfrm>
          <a:prstGeom prst="rect">
            <a:avLst/>
          </a:prstGeom>
        </p:spPr>
        <p:txBody>
          <a:bodyPr wrap="none">
            <a:spAutoFit/>
          </a:bodyPr>
          <a:lstStyle/>
          <a:p>
            <a:r>
              <a:rPr lang="ja-JP" altLang="en-US" sz="1200" b="1" dirty="0">
                <a:solidFill>
                  <a:schemeClr val="bg1"/>
                </a:solidFill>
                <a:effectLst>
                  <a:outerShdw blurRad="38100" dist="38100" dir="2700000" algn="tl">
                    <a:srgbClr val="000000">
                      <a:alpha val="43137"/>
                    </a:srgbClr>
                  </a:outerShdw>
                </a:effectLst>
              </a:rPr>
              <a:t>一般家庭の土砂出し</a:t>
            </a:r>
          </a:p>
        </p:txBody>
      </p:sp>
      <p:sp>
        <p:nvSpPr>
          <p:cNvPr id="102" name="正方形/長方形 101"/>
          <p:cNvSpPr/>
          <p:nvPr/>
        </p:nvSpPr>
        <p:spPr>
          <a:xfrm>
            <a:off x="3649737" y="6483645"/>
            <a:ext cx="1261884" cy="276999"/>
          </a:xfrm>
          <a:prstGeom prst="rect">
            <a:avLst/>
          </a:prstGeom>
        </p:spPr>
        <p:txBody>
          <a:bodyPr wrap="none">
            <a:spAutoFit/>
          </a:bodyPr>
          <a:lstStyle/>
          <a:p>
            <a:r>
              <a:rPr lang="ja-JP" altLang="en-US" sz="1200" b="1" dirty="0">
                <a:effectLst>
                  <a:outerShdw blurRad="38100" dist="38100" dir="2700000" algn="tl">
                    <a:srgbClr val="000000">
                      <a:alpha val="43137"/>
                    </a:srgbClr>
                  </a:outerShdw>
                </a:effectLst>
              </a:rPr>
              <a:t>役割分担の調整</a:t>
            </a:r>
          </a:p>
        </p:txBody>
      </p:sp>
    </p:spTree>
    <p:extLst>
      <p:ext uri="{BB962C8B-B14F-4D97-AF65-F5344CB8AC3E}">
        <p14:creationId xmlns:p14="http://schemas.microsoft.com/office/powerpoint/2010/main" val="88382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2795" y="-13652"/>
            <a:ext cx="7893559" cy="655143"/>
          </a:xfrm>
        </p:spPr>
        <p:txBody>
          <a:bodyPr>
            <a:normAutofit fontScale="90000"/>
          </a:bodyPr>
          <a:lstStyle/>
          <a:p>
            <a:pPr algn="ctr"/>
            <a:r>
              <a:rPr lang="ja-JP" altLang="en-US" sz="2800" dirty="0" smtClean="0"/>
              <a:t>平成</a:t>
            </a:r>
            <a:r>
              <a:rPr lang="en-US" altLang="ja-JP" sz="2800" dirty="0" smtClean="0"/>
              <a:t>30</a:t>
            </a:r>
            <a:r>
              <a:rPr lang="ja-JP" altLang="en-US" sz="2800" dirty="0" smtClean="0"/>
              <a:t>年</a:t>
            </a:r>
            <a:r>
              <a:rPr lang="en-US" altLang="ja-JP" sz="2800" dirty="0" smtClean="0"/>
              <a:t>7</a:t>
            </a:r>
            <a:r>
              <a:rPr lang="ja-JP" altLang="en-US" sz="2800" dirty="0" smtClean="0"/>
              <a:t>月豪雨における情報</a:t>
            </a:r>
            <a:r>
              <a:rPr lang="ja-JP" altLang="en-US" sz="2800" dirty="0"/>
              <a:t>共有会議の開催状況</a:t>
            </a:r>
          </a:p>
        </p:txBody>
      </p:sp>
      <p:sp>
        <p:nvSpPr>
          <p:cNvPr id="5" name="テキスト ボックス 4"/>
          <p:cNvSpPr txBox="1"/>
          <p:nvPr/>
        </p:nvSpPr>
        <p:spPr>
          <a:xfrm>
            <a:off x="688467" y="913853"/>
            <a:ext cx="2499360" cy="2862322"/>
          </a:xfrm>
          <a:prstGeom prst="rect">
            <a:avLst/>
          </a:prstGeom>
          <a:noFill/>
          <a:ln>
            <a:solidFill>
              <a:schemeClr val="tx1"/>
            </a:solidFill>
          </a:ln>
        </p:spPr>
        <p:txBody>
          <a:bodyPr wrap="square" rtlCol="0">
            <a:spAutoFit/>
          </a:bodyPr>
          <a:lstStyle/>
          <a:p>
            <a:endParaRPr lang="en-US" altLang="ja-JP" dirty="0"/>
          </a:p>
          <a:p>
            <a:r>
              <a:rPr lang="ja-JP" altLang="en-US" dirty="0"/>
              <a:t>「災害支援ネットワーク</a:t>
            </a:r>
            <a:endParaRPr lang="en-US" altLang="ja-JP" dirty="0"/>
          </a:p>
          <a:p>
            <a:r>
              <a:rPr lang="ja-JP" altLang="en-US" dirty="0" smtClean="0"/>
              <a:t>おかやま（仮）」</a:t>
            </a:r>
            <a:endParaRPr lang="ja-JP" altLang="ja-JP" dirty="0"/>
          </a:p>
          <a:p>
            <a:r>
              <a:rPr lang="ja-JP" altLang="en-US" dirty="0"/>
              <a:t>・</a:t>
            </a:r>
            <a:r>
              <a:rPr lang="en-US" altLang="ja-JP" dirty="0"/>
              <a:t>7</a:t>
            </a:r>
            <a:r>
              <a:rPr lang="ja-JP" altLang="ja-JP" dirty="0"/>
              <a:t>月</a:t>
            </a:r>
            <a:r>
              <a:rPr lang="en-US" altLang="ja-JP" dirty="0"/>
              <a:t>9</a:t>
            </a:r>
            <a:r>
              <a:rPr lang="ja-JP" altLang="ja-JP" dirty="0"/>
              <a:t>日〜　</a:t>
            </a:r>
            <a:endParaRPr lang="en-US" altLang="ja-JP" dirty="0"/>
          </a:p>
          <a:p>
            <a:r>
              <a:rPr lang="ja-JP" altLang="en-US" dirty="0"/>
              <a:t>・</a:t>
            </a:r>
            <a:r>
              <a:rPr lang="ja-JP" altLang="ja-JP" dirty="0"/>
              <a:t>これ</a:t>
            </a:r>
            <a:r>
              <a:rPr lang="ja-JP" altLang="ja-JP" dirty="0" smtClean="0"/>
              <a:t>まで</a:t>
            </a:r>
            <a:r>
              <a:rPr lang="ja-JP" altLang="en-US" dirty="0" smtClean="0"/>
              <a:t>３</a:t>
            </a:r>
            <a:r>
              <a:rPr lang="ja-JP" altLang="ja-JP" dirty="0" smtClean="0"/>
              <a:t>回</a:t>
            </a:r>
            <a:r>
              <a:rPr lang="ja-JP" altLang="ja-JP" dirty="0"/>
              <a:t>開催</a:t>
            </a:r>
            <a:endParaRPr lang="en-US" altLang="ja-JP" dirty="0"/>
          </a:p>
          <a:p>
            <a:r>
              <a:rPr lang="ja-JP" altLang="en-US" dirty="0"/>
              <a:t>・</a:t>
            </a:r>
            <a:r>
              <a:rPr lang="ja-JP" altLang="ja-JP" dirty="0"/>
              <a:t>各回</a:t>
            </a:r>
            <a:r>
              <a:rPr lang="en-US" altLang="ja-JP" dirty="0"/>
              <a:t>100</a:t>
            </a:r>
            <a:r>
              <a:rPr lang="ja-JP" altLang="ja-JP" dirty="0"/>
              <a:t>～</a:t>
            </a:r>
            <a:r>
              <a:rPr lang="en-US" altLang="ja-JP" dirty="0"/>
              <a:t>150</a:t>
            </a:r>
            <a:r>
              <a:rPr lang="ja-JP" altLang="ja-JP" dirty="0"/>
              <a:t>名程度</a:t>
            </a:r>
            <a:r>
              <a:rPr lang="ja-JP" altLang="en-US" dirty="0"/>
              <a:t>　</a:t>
            </a:r>
            <a:endParaRPr lang="en-US" altLang="ja-JP" dirty="0"/>
          </a:p>
          <a:p>
            <a:r>
              <a:rPr lang="ja-JP" altLang="en-US" dirty="0"/>
              <a:t>　</a:t>
            </a:r>
            <a:r>
              <a:rPr lang="ja-JP" altLang="ja-JP" dirty="0"/>
              <a:t>が出席</a:t>
            </a:r>
            <a:r>
              <a:rPr lang="ja-JP" altLang="en-US" dirty="0"/>
              <a:t>（内閣府、県、</a:t>
            </a:r>
            <a:endParaRPr lang="en-US" altLang="ja-JP" dirty="0"/>
          </a:p>
          <a:p>
            <a:r>
              <a:rPr lang="ja-JP" altLang="en-US" dirty="0"/>
              <a:t>　社会福祉協議会</a:t>
            </a:r>
            <a:endParaRPr lang="en-US" altLang="ja-JP" dirty="0"/>
          </a:p>
          <a:p>
            <a:r>
              <a:rPr lang="ja-JP" altLang="en-US" dirty="0"/>
              <a:t>　</a:t>
            </a:r>
            <a:r>
              <a:rPr lang="en-US" altLang="ja-JP" dirty="0"/>
              <a:t>JVOAD</a:t>
            </a:r>
            <a:r>
              <a:rPr lang="ja-JP" altLang="en-US" dirty="0"/>
              <a:t>等</a:t>
            </a:r>
            <a:r>
              <a:rPr lang="ja-JP" altLang="en-US" dirty="0" smtClean="0"/>
              <a:t>）</a:t>
            </a:r>
          </a:p>
          <a:p>
            <a:endParaRPr lang="en-US" altLang="ja-JP" dirty="0"/>
          </a:p>
        </p:txBody>
      </p:sp>
      <p:sp>
        <p:nvSpPr>
          <p:cNvPr id="6" name="テキスト ボックス 5"/>
          <p:cNvSpPr txBox="1"/>
          <p:nvPr/>
        </p:nvSpPr>
        <p:spPr>
          <a:xfrm>
            <a:off x="3699891" y="913853"/>
            <a:ext cx="2499360" cy="2862322"/>
          </a:xfrm>
          <a:prstGeom prst="rect">
            <a:avLst/>
          </a:prstGeom>
          <a:noFill/>
          <a:ln>
            <a:solidFill>
              <a:schemeClr val="tx1"/>
            </a:solidFill>
          </a:ln>
        </p:spPr>
        <p:txBody>
          <a:bodyPr wrap="square" rtlCol="0">
            <a:spAutoFit/>
          </a:bodyPr>
          <a:lstStyle/>
          <a:p>
            <a:endParaRPr lang="en-US" altLang="ja-JP" dirty="0"/>
          </a:p>
          <a:p>
            <a:r>
              <a:rPr lang="ja-JP" altLang="en-US" dirty="0"/>
              <a:t>「平成</a:t>
            </a:r>
            <a:r>
              <a:rPr lang="en-US" altLang="ja-JP" dirty="0"/>
              <a:t>30</a:t>
            </a:r>
            <a:r>
              <a:rPr lang="ja-JP" altLang="en-US" dirty="0"/>
              <a:t>年</a:t>
            </a:r>
            <a:r>
              <a:rPr lang="en-US" altLang="ja-JP" dirty="0"/>
              <a:t>7</a:t>
            </a:r>
            <a:r>
              <a:rPr lang="ja-JP" altLang="en-US" dirty="0"/>
              <a:t>月豪雨災害支援ひろしまネットワーク会議」</a:t>
            </a:r>
          </a:p>
          <a:p>
            <a:r>
              <a:rPr lang="ja-JP" altLang="en-US" dirty="0"/>
              <a:t>・</a:t>
            </a:r>
            <a:r>
              <a:rPr lang="en-US" altLang="ja-JP" dirty="0"/>
              <a:t>7</a:t>
            </a:r>
            <a:r>
              <a:rPr lang="ja-JP" altLang="en-US" dirty="0"/>
              <a:t>月</a:t>
            </a:r>
            <a:r>
              <a:rPr lang="en-US" altLang="ja-JP" dirty="0"/>
              <a:t>11</a:t>
            </a:r>
            <a:r>
              <a:rPr lang="ja-JP" altLang="en-US" dirty="0"/>
              <a:t>日</a:t>
            </a:r>
            <a:r>
              <a:rPr lang="en-US" altLang="ja-JP" dirty="0" smtClean="0"/>
              <a:t>〜</a:t>
            </a:r>
            <a:endParaRPr lang="en-US" altLang="ja-JP" dirty="0"/>
          </a:p>
          <a:p>
            <a:r>
              <a:rPr lang="ja-JP" altLang="en-US" dirty="0"/>
              <a:t>・これまで３回開催　</a:t>
            </a:r>
            <a:endParaRPr lang="en-US" altLang="ja-JP" dirty="0"/>
          </a:p>
          <a:p>
            <a:r>
              <a:rPr lang="ja-JP" altLang="en-US" dirty="0"/>
              <a:t>・</a:t>
            </a:r>
            <a:r>
              <a:rPr lang="en-US" altLang="ja-JP" dirty="0"/>
              <a:t>54</a:t>
            </a:r>
            <a:r>
              <a:rPr lang="ja-JP" altLang="en-US" dirty="0"/>
              <a:t>団体</a:t>
            </a:r>
            <a:r>
              <a:rPr lang="en-US" altLang="ja-JP" dirty="0"/>
              <a:t>65</a:t>
            </a:r>
            <a:r>
              <a:rPr lang="ja-JP" altLang="en-US" dirty="0"/>
              <a:t>名が</a:t>
            </a:r>
            <a:r>
              <a:rPr lang="ja-JP" altLang="en-US" dirty="0" smtClean="0"/>
              <a:t>出席（第</a:t>
            </a:r>
            <a:r>
              <a:rPr lang="en-US" altLang="ja-JP" dirty="0" smtClean="0"/>
              <a:t>1</a:t>
            </a:r>
            <a:r>
              <a:rPr lang="ja-JP" altLang="en-US" dirty="0" smtClean="0"/>
              <a:t>回）</a:t>
            </a:r>
            <a:endParaRPr lang="en-US" altLang="ja-JP" dirty="0"/>
          </a:p>
          <a:p>
            <a:r>
              <a:rPr lang="ja-JP" altLang="en-US" dirty="0"/>
              <a:t>（内閣府、県、社会福祉協議会、</a:t>
            </a:r>
            <a:r>
              <a:rPr lang="en-US" altLang="ja-JP" dirty="0"/>
              <a:t>JVOAD</a:t>
            </a:r>
            <a:r>
              <a:rPr lang="ja-JP" altLang="en-US" dirty="0"/>
              <a:t>等</a:t>
            </a:r>
            <a:r>
              <a:rPr lang="ja-JP" altLang="en-US" dirty="0" smtClean="0"/>
              <a:t>）</a:t>
            </a:r>
          </a:p>
        </p:txBody>
      </p:sp>
      <p:sp>
        <p:nvSpPr>
          <p:cNvPr id="7" name="テキスト ボックス 6"/>
          <p:cNvSpPr txBox="1"/>
          <p:nvPr/>
        </p:nvSpPr>
        <p:spPr>
          <a:xfrm>
            <a:off x="6711315" y="913853"/>
            <a:ext cx="2499360" cy="2862322"/>
          </a:xfrm>
          <a:prstGeom prst="rect">
            <a:avLst/>
          </a:prstGeom>
          <a:noFill/>
          <a:ln>
            <a:solidFill>
              <a:schemeClr val="tx1"/>
            </a:solidFill>
          </a:ln>
        </p:spPr>
        <p:txBody>
          <a:bodyPr wrap="square" rtlCol="0">
            <a:spAutoFit/>
          </a:bodyPr>
          <a:lstStyle/>
          <a:p>
            <a:endParaRPr lang="en-US" altLang="ja-JP" dirty="0"/>
          </a:p>
          <a:p>
            <a:r>
              <a:rPr lang="ja-JP" altLang="en-US" dirty="0"/>
              <a:t>「情報共有会議」</a:t>
            </a:r>
          </a:p>
          <a:p>
            <a:r>
              <a:rPr lang="ja-JP" altLang="en-US" dirty="0"/>
              <a:t>・</a:t>
            </a:r>
            <a:r>
              <a:rPr lang="en-US" altLang="ja-JP" dirty="0"/>
              <a:t>7</a:t>
            </a:r>
            <a:r>
              <a:rPr lang="ja-JP" altLang="en-US" dirty="0"/>
              <a:t>月</a:t>
            </a:r>
            <a:r>
              <a:rPr lang="en-US" altLang="ja-JP" dirty="0"/>
              <a:t>11</a:t>
            </a:r>
            <a:r>
              <a:rPr lang="ja-JP" altLang="en-US" dirty="0"/>
              <a:t>日</a:t>
            </a:r>
            <a:r>
              <a:rPr lang="en-US" altLang="ja-JP" dirty="0"/>
              <a:t>〜</a:t>
            </a:r>
            <a:r>
              <a:rPr lang="ja-JP" altLang="en-US" dirty="0"/>
              <a:t>　</a:t>
            </a:r>
            <a:endParaRPr lang="en-US" altLang="ja-JP" dirty="0"/>
          </a:p>
          <a:p>
            <a:r>
              <a:rPr lang="ja-JP" altLang="en-US" dirty="0" smtClean="0"/>
              <a:t>・毎日開催</a:t>
            </a:r>
            <a:r>
              <a:rPr lang="ja-JP" altLang="en-US" dirty="0"/>
              <a:t>　</a:t>
            </a:r>
            <a:endParaRPr lang="en-US" altLang="ja-JP" dirty="0"/>
          </a:p>
          <a:p>
            <a:r>
              <a:rPr lang="ja-JP" altLang="en-US" dirty="0"/>
              <a:t>・各回約</a:t>
            </a:r>
            <a:r>
              <a:rPr lang="en-US" altLang="ja-JP" dirty="0"/>
              <a:t>20</a:t>
            </a:r>
            <a:r>
              <a:rPr lang="ja-JP" altLang="en-US" dirty="0"/>
              <a:t>名が出席</a:t>
            </a:r>
            <a:endParaRPr lang="en-US" altLang="ja-JP" dirty="0"/>
          </a:p>
          <a:p>
            <a:r>
              <a:rPr lang="ja-JP" altLang="en-US" dirty="0"/>
              <a:t>（内閣府、県、社会福祉協議会、</a:t>
            </a:r>
            <a:r>
              <a:rPr lang="en-US" altLang="ja-JP" dirty="0"/>
              <a:t>JVOAD</a:t>
            </a:r>
            <a:r>
              <a:rPr lang="ja-JP" altLang="en-US" dirty="0"/>
              <a:t>等</a:t>
            </a:r>
            <a:r>
              <a:rPr lang="ja-JP" altLang="en-US" dirty="0" smtClean="0"/>
              <a:t>）</a:t>
            </a:r>
          </a:p>
          <a:p>
            <a:r>
              <a:rPr lang="ja-JP" altLang="en-US" dirty="0" smtClean="0"/>
              <a:t>・</a:t>
            </a:r>
            <a:r>
              <a:rPr lang="en-US" altLang="ja-JP" dirty="0" smtClean="0"/>
              <a:t>7</a:t>
            </a:r>
            <a:r>
              <a:rPr lang="ja-JP" altLang="en-US" dirty="0" smtClean="0"/>
              <a:t>月</a:t>
            </a:r>
            <a:r>
              <a:rPr lang="en-US" altLang="ja-JP" dirty="0" smtClean="0"/>
              <a:t>23</a:t>
            </a:r>
            <a:r>
              <a:rPr lang="ja-JP" altLang="en-US" dirty="0" smtClean="0"/>
              <a:t>日に「</a:t>
            </a:r>
            <a:r>
              <a:rPr lang="ja-JP" altLang="ja-JP" dirty="0" err="1" smtClean="0"/>
              <a:t>え</a:t>
            </a:r>
            <a:r>
              <a:rPr lang="ja-JP" altLang="ja-JP" dirty="0"/>
              <a:t>ひめ豪雨災害支援情報共有</a:t>
            </a:r>
            <a:r>
              <a:rPr lang="ja-JP" altLang="ja-JP" dirty="0" smtClean="0"/>
              <a:t>会議</a:t>
            </a:r>
            <a:r>
              <a:rPr lang="ja-JP" altLang="en-US" dirty="0" smtClean="0"/>
              <a:t>」（第</a:t>
            </a:r>
            <a:r>
              <a:rPr lang="en-US" altLang="ja-JP" dirty="0" smtClean="0"/>
              <a:t>1</a:t>
            </a:r>
            <a:r>
              <a:rPr lang="ja-JP" altLang="en-US" dirty="0" smtClean="0"/>
              <a:t>回）を予定</a:t>
            </a:r>
            <a:endParaRPr lang="en-US" altLang="ja-JP" dirty="0"/>
          </a:p>
        </p:txBody>
      </p:sp>
      <p:sp>
        <p:nvSpPr>
          <p:cNvPr id="8" name="角丸四角形 7"/>
          <p:cNvSpPr/>
          <p:nvPr/>
        </p:nvSpPr>
        <p:spPr>
          <a:xfrm>
            <a:off x="1387796" y="657817"/>
            <a:ext cx="1100709" cy="51206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岡山県</a:t>
            </a:r>
          </a:p>
        </p:txBody>
      </p:sp>
      <p:sp>
        <p:nvSpPr>
          <p:cNvPr id="9" name="テキスト ボックス 8"/>
          <p:cNvSpPr txBox="1"/>
          <p:nvPr/>
        </p:nvSpPr>
        <p:spPr>
          <a:xfrm>
            <a:off x="688467" y="5013494"/>
            <a:ext cx="8522208" cy="1200329"/>
          </a:xfrm>
          <a:prstGeom prst="rect">
            <a:avLst/>
          </a:prstGeom>
          <a:noFill/>
          <a:ln>
            <a:solidFill>
              <a:schemeClr val="tx1"/>
            </a:solidFill>
          </a:ln>
        </p:spPr>
        <p:txBody>
          <a:bodyPr wrap="square" rtlCol="0">
            <a:spAutoFit/>
          </a:bodyPr>
          <a:lstStyle/>
          <a:p>
            <a:endParaRPr lang="ja-JP" altLang="ja-JP" dirty="0"/>
          </a:p>
          <a:p>
            <a:r>
              <a:rPr lang="ja-JP" altLang="en-US" dirty="0"/>
              <a:t>・</a:t>
            </a:r>
            <a:r>
              <a:rPr lang="en-US" altLang="ja-JP" dirty="0"/>
              <a:t>7</a:t>
            </a:r>
            <a:r>
              <a:rPr lang="ja-JP" altLang="ja-JP" dirty="0"/>
              <a:t>月</a:t>
            </a:r>
            <a:r>
              <a:rPr lang="en-US" altLang="ja-JP" dirty="0"/>
              <a:t>17</a:t>
            </a:r>
            <a:r>
              <a:rPr lang="ja-JP" altLang="ja-JP" dirty="0"/>
              <a:t>日〜　</a:t>
            </a:r>
            <a:endParaRPr lang="en-US" altLang="ja-JP" dirty="0"/>
          </a:p>
          <a:p>
            <a:r>
              <a:rPr lang="ja-JP" altLang="en-US" dirty="0"/>
              <a:t>・第１</a:t>
            </a:r>
            <a:r>
              <a:rPr lang="ja-JP" altLang="ja-JP" dirty="0"/>
              <a:t>回</a:t>
            </a:r>
            <a:r>
              <a:rPr lang="ja-JP" altLang="en-US" dirty="0"/>
              <a:t>を</a:t>
            </a:r>
            <a:r>
              <a:rPr lang="en-US" altLang="ja-JP" dirty="0"/>
              <a:t>7</a:t>
            </a:r>
            <a:r>
              <a:rPr lang="ja-JP" altLang="en-US" dirty="0"/>
              <a:t>月</a:t>
            </a:r>
            <a:r>
              <a:rPr lang="en-US" altLang="ja-JP" dirty="0"/>
              <a:t>17</a:t>
            </a:r>
            <a:r>
              <a:rPr lang="ja-JP" altLang="en-US" dirty="0"/>
              <a:t>日に開催</a:t>
            </a:r>
            <a:endParaRPr lang="en-US" altLang="ja-JP" dirty="0"/>
          </a:p>
          <a:p>
            <a:r>
              <a:rPr lang="ja-JP" altLang="en-US" dirty="0"/>
              <a:t>・</a:t>
            </a:r>
            <a:r>
              <a:rPr lang="en-US" altLang="ja-JP" dirty="0"/>
              <a:t>15</a:t>
            </a:r>
            <a:r>
              <a:rPr lang="ja-JP" altLang="en-US" dirty="0"/>
              <a:t>団体</a:t>
            </a:r>
            <a:r>
              <a:rPr lang="en-US" altLang="ja-JP" dirty="0"/>
              <a:t>26</a:t>
            </a:r>
            <a:r>
              <a:rPr lang="ja-JP" altLang="en-US" dirty="0"/>
              <a:t>人が出席（内閣府、厚生労働省</a:t>
            </a:r>
            <a:r>
              <a:rPr lang="ja-JP" altLang="en-US" dirty="0" smtClean="0"/>
              <a:t>、全国</a:t>
            </a:r>
            <a:r>
              <a:rPr lang="ja-JP" altLang="en-US" dirty="0"/>
              <a:t>社会福祉協議会、</a:t>
            </a:r>
            <a:r>
              <a:rPr lang="en-US" altLang="ja-JP" dirty="0" smtClean="0"/>
              <a:t>JVOAD</a:t>
            </a:r>
            <a:r>
              <a:rPr lang="ja-JP" altLang="en-US" dirty="0" err="1" smtClean="0"/>
              <a:t>、</a:t>
            </a:r>
            <a:r>
              <a:rPr lang="ja-JP" altLang="en-US" dirty="0" smtClean="0"/>
              <a:t>支援</a:t>
            </a:r>
            <a:r>
              <a:rPr lang="en-US" altLang="ja-JP" dirty="0" smtClean="0"/>
              <a:t>P</a:t>
            </a:r>
            <a:r>
              <a:rPr lang="ja-JP" altLang="en-US" dirty="0" smtClean="0"/>
              <a:t>等）</a:t>
            </a:r>
          </a:p>
        </p:txBody>
      </p:sp>
      <p:sp>
        <p:nvSpPr>
          <p:cNvPr id="10" name="角丸四角形 9"/>
          <p:cNvSpPr/>
          <p:nvPr/>
        </p:nvSpPr>
        <p:spPr>
          <a:xfrm>
            <a:off x="4399220" y="657817"/>
            <a:ext cx="1100709" cy="51206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広島県</a:t>
            </a:r>
          </a:p>
        </p:txBody>
      </p:sp>
      <p:sp>
        <p:nvSpPr>
          <p:cNvPr id="11" name="角丸四角形 10"/>
          <p:cNvSpPr/>
          <p:nvPr/>
        </p:nvSpPr>
        <p:spPr>
          <a:xfrm>
            <a:off x="7410644" y="657817"/>
            <a:ext cx="1100709" cy="51206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愛媛県</a:t>
            </a:r>
          </a:p>
        </p:txBody>
      </p:sp>
      <p:sp>
        <p:nvSpPr>
          <p:cNvPr id="12" name="角丸四角形 11"/>
          <p:cNvSpPr/>
          <p:nvPr/>
        </p:nvSpPr>
        <p:spPr>
          <a:xfrm>
            <a:off x="3741803" y="4778427"/>
            <a:ext cx="2457451" cy="51206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全国情報共有会議</a:t>
            </a:r>
          </a:p>
        </p:txBody>
      </p:sp>
      <p:sp>
        <p:nvSpPr>
          <p:cNvPr id="3" name="テキスト ボックス 2"/>
          <p:cNvSpPr txBox="1"/>
          <p:nvPr/>
        </p:nvSpPr>
        <p:spPr>
          <a:xfrm>
            <a:off x="341192" y="3870152"/>
            <a:ext cx="3300904" cy="738664"/>
          </a:xfrm>
          <a:prstGeom prst="rect">
            <a:avLst/>
          </a:prstGeom>
          <a:noFill/>
        </p:spPr>
        <p:txBody>
          <a:bodyPr wrap="none" rtlCol="0">
            <a:spAutoFit/>
          </a:bodyPr>
          <a:lstStyle/>
          <a:p>
            <a:r>
              <a:rPr kumimoji="1" lang="ja-JP" altLang="en-US" sz="1400" dirty="0" smtClean="0"/>
              <a:t>主催：災害支援ネットワークおかやま（仮）</a:t>
            </a:r>
          </a:p>
          <a:p>
            <a:r>
              <a:rPr lang="ja-JP" altLang="en-US" sz="1400" dirty="0" smtClean="0"/>
              <a:t>事務局：岡山県社会福祉協議会、</a:t>
            </a:r>
          </a:p>
          <a:p>
            <a:r>
              <a:rPr lang="ja-JP" altLang="en-US" sz="1400" dirty="0"/>
              <a:t>　</a:t>
            </a:r>
            <a:r>
              <a:rPr lang="ja-JP" altLang="en-US" sz="1400" dirty="0" smtClean="0"/>
              <a:t>　　　　岡山</a:t>
            </a:r>
            <a:r>
              <a:rPr lang="en-US" altLang="ja-JP" sz="1400" dirty="0" smtClean="0"/>
              <a:t>NPO</a:t>
            </a:r>
            <a:r>
              <a:rPr lang="ja-JP" altLang="en-US" sz="1400" dirty="0" smtClean="0"/>
              <a:t>センター</a:t>
            </a:r>
            <a:endParaRPr kumimoji="1" lang="ja-JP" altLang="en-US" sz="1400" dirty="0"/>
          </a:p>
        </p:txBody>
      </p:sp>
      <p:sp>
        <p:nvSpPr>
          <p:cNvPr id="13" name="テキスト ボックス 12"/>
          <p:cNvSpPr txBox="1"/>
          <p:nvPr/>
        </p:nvSpPr>
        <p:spPr>
          <a:xfrm>
            <a:off x="3618973" y="3864342"/>
            <a:ext cx="2822055" cy="523220"/>
          </a:xfrm>
          <a:prstGeom prst="rect">
            <a:avLst/>
          </a:prstGeom>
          <a:noFill/>
        </p:spPr>
        <p:txBody>
          <a:bodyPr wrap="none" rtlCol="0">
            <a:spAutoFit/>
          </a:bodyPr>
          <a:lstStyle/>
          <a:p>
            <a:r>
              <a:rPr kumimoji="1" lang="ja-JP" altLang="en-US" sz="1400" dirty="0" smtClean="0"/>
              <a:t>主催：ひろしま</a:t>
            </a:r>
            <a:r>
              <a:rPr kumimoji="1" lang="en-US" altLang="ja-JP" sz="1400" dirty="0" smtClean="0"/>
              <a:t>NPO</a:t>
            </a:r>
            <a:r>
              <a:rPr kumimoji="1" lang="ja-JP" altLang="en-US" sz="1400" dirty="0" smtClean="0"/>
              <a:t>センター、</a:t>
            </a:r>
            <a:r>
              <a:rPr kumimoji="1" lang="en-US" altLang="ja-JP" sz="1400" dirty="0" smtClean="0"/>
              <a:t>JVOAD</a:t>
            </a:r>
            <a:endParaRPr kumimoji="1" lang="ja-JP" altLang="en-US" sz="1400" dirty="0" smtClean="0"/>
          </a:p>
          <a:p>
            <a:r>
              <a:rPr lang="ja-JP" altLang="en-US" sz="1400" dirty="0" smtClean="0"/>
              <a:t>事務局：</a:t>
            </a:r>
            <a:r>
              <a:rPr lang="ja-JP" altLang="en-US" sz="1400" dirty="0"/>
              <a:t>ひろしま</a:t>
            </a:r>
            <a:r>
              <a:rPr lang="en-US" altLang="ja-JP" sz="1400" dirty="0"/>
              <a:t>NPO</a:t>
            </a:r>
            <a:r>
              <a:rPr lang="ja-JP" altLang="en-US" sz="1400" dirty="0"/>
              <a:t>センター</a:t>
            </a:r>
            <a:endParaRPr kumimoji="1" lang="ja-JP" altLang="en-US" sz="1400" dirty="0"/>
          </a:p>
        </p:txBody>
      </p:sp>
      <p:sp>
        <p:nvSpPr>
          <p:cNvPr id="14" name="テキスト ボックス 13"/>
          <p:cNvSpPr txBox="1"/>
          <p:nvPr/>
        </p:nvSpPr>
        <p:spPr>
          <a:xfrm>
            <a:off x="6674181" y="3864342"/>
            <a:ext cx="2608406" cy="523220"/>
          </a:xfrm>
          <a:prstGeom prst="rect">
            <a:avLst/>
          </a:prstGeom>
          <a:noFill/>
        </p:spPr>
        <p:txBody>
          <a:bodyPr wrap="none" rtlCol="0">
            <a:spAutoFit/>
          </a:bodyPr>
          <a:lstStyle/>
          <a:p>
            <a:r>
              <a:rPr kumimoji="1" lang="ja-JP" altLang="en-US" sz="1400" dirty="0" smtClean="0"/>
              <a:t>主催：</a:t>
            </a:r>
            <a:r>
              <a:rPr lang="ja-JP" altLang="en-US" sz="1400" dirty="0" smtClean="0"/>
              <a:t>愛媛県社会福祉</a:t>
            </a:r>
            <a:r>
              <a:rPr lang="ja-JP" altLang="en-US" sz="1400" dirty="0"/>
              <a:t>協</a:t>
            </a:r>
            <a:r>
              <a:rPr lang="ja-JP" altLang="en-US" sz="1400" dirty="0" smtClean="0"/>
              <a:t>議会</a:t>
            </a:r>
            <a:endParaRPr kumimoji="1" lang="ja-JP" altLang="en-US" sz="1400" dirty="0" smtClean="0"/>
          </a:p>
          <a:p>
            <a:r>
              <a:rPr lang="ja-JP" altLang="en-US" sz="1400" dirty="0" smtClean="0"/>
              <a:t>事務局：</a:t>
            </a:r>
            <a:r>
              <a:rPr lang="ja-JP" altLang="en-US" sz="1400" dirty="0"/>
              <a:t>愛媛県社会福祉協議会</a:t>
            </a:r>
            <a:endParaRPr kumimoji="1" lang="ja-JP" altLang="en-US" sz="1400" dirty="0"/>
          </a:p>
        </p:txBody>
      </p:sp>
      <p:sp>
        <p:nvSpPr>
          <p:cNvPr id="15" name="テキスト ボックス 14"/>
          <p:cNvSpPr txBox="1"/>
          <p:nvPr/>
        </p:nvSpPr>
        <p:spPr>
          <a:xfrm>
            <a:off x="807537" y="6292743"/>
            <a:ext cx="5043817" cy="307777"/>
          </a:xfrm>
          <a:prstGeom prst="rect">
            <a:avLst/>
          </a:prstGeom>
          <a:noFill/>
        </p:spPr>
        <p:txBody>
          <a:bodyPr wrap="none" rtlCol="0">
            <a:spAutoFit/>
          </a:bodyPr>
          <a:lstStyle/>
          <a:p>
            <a:r>
              <a:rPr kumimoji="1" lang="ja-JP" altLang="en-US" sz="1400" dirty="0" smtClean="0"/>
              <a:t>事務局：内閣府、</a:t>
            </a:r>
            <a:r>
              <a:rPr lang="en-US" altLang="ja-JP" sz="1400" dirty="0" smtClean="0"/>
              <a:t>JVOAD</a:t>
            </a:r>
            <a:r>
              <a:rPr lang="ja-JP" altLang="en-US" sz="1400" dirty="0" err="1" smtClean="0"/>
              <a:t>、</a:t>
            </a:r>
            <a:r>
              <a:rPr lang="ja-JP" altLang="en-US" sz="1400" dirty="0" smtClean="0"/>
              <a:t>支援</a:t>
            </a:r>
            <a:r>
              <a:rPr lang="en-US" altLang="ja-JP" sz="1400" dirty="0" smtClean="0"/>
              <a:t>P</a:t>
            </a:r>
            <a:r>
              <a:rPr lang="ja-JP" altLang="en-US" sz="1400" dirty="0" smtClean="0"/>
              <a:t>（中央共同募金会）の共同事務局</a:t>
            </a:r>
            <a:endParaRPr kumimoji="1" lang="ja-JP" altLang="en-US" sz="1400" dirty="0"/>
          </a:p>
        </p:txBody>
      </p:sp>
    </p:spTree>
    <p:extLst>
      <p:ext uri="{BB962C8B-B14F-4D97-AF65-F5344CB8AC3E}">
        <p14:creationId xmlns:p14="http://schemas.microsoft.com/office/powerpoint/2010/main" val="21196731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8607</TotalTime>
  <Words>1055</Words>
  <Application>Microsoft Office PowerPoint</Application>
  <PresentationFormat>A4 210 x 297 mm</PresentationFormat>
  <Paragraphs>193</Paragraphs>
  <Slides>9</Slides>
  <Notes>4</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8" baseType="lpstr">
      <vt:lpstr>ＭＳ Ｐゴシック</vt:lpstr>
      <vt:lpstr>ＭＳ ゴシック</vt:lpstr>
      <vt:lpstr>新細明體</vt:lpstr>
      <vt:lpstr>メイリオ</vt:lpstr>
      <vt:lpstr>Arial</vt:lpstr>
      <vt:lpstr>Calibri</vt:lpstr>
      <vt:lpstr>Calibri Light</vt:lpstr>
      <vt:lpstr>Office テーマ</vt:lpstr>
      <vt:lpstr>Photo Editor 写真</vt:lpstr>
      <vt:lpstr>PowerPoint プレゼンテーション</vt:lpstr>
      <vt:lpstr>PowerPoint プレゼンテーション</vt:lpstr>
      <vt:lpstr>平成30年7月豪雨のボランティア活動人数</vt:lpstr>
      <vt:lpstr>PowerPoint プレゼンテーション</vt:lpstr>
      <vt:lpstr>PowerPoint プレゼンテーション</vt:lpstr>
      <vt:lpstr>PowerPoint プレゼンテーション</vt:lpstr>
      <vt:lpstr>全国情報共有会議で議論されているボランティアの課題</vt:lpstr>
      <vt:lpstr>PowerPoint プレゼンテーション</vt:lpstr>
      <vt:lpstr>平成30年7月豪雨における情報共有会議の開催状況</vt:lpstr>
    </vt:vector>
  </TitlesOfParts>
  <Company>内閣府</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児玉 克敏（防災・普及啓発連携）</dc:creator>
  <cp:lastModifiedBy>佐谷 説子（防災・普及啓発連携）</cp:lastModifiedBy>
  <cp:revision>194</cp:revision>
  <cp:lastPrinted>2018-07-23T12:45:25Z</cp:lastPrinted>
  <dcterms:created xsi:type="dcterms:W3CDTF">2017-01-22T04:59:38Z</dcterms:created>
  <dcterms:modified xsi:type="dcterms:W3CDTF">2018-07-24T01:38:31Z</dcterms:modified>
</cp:coreProperties>
</file>