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9" r:id="rId2"/>
    <p:sldId id="260" r:id="rId3"/>
  </p:sldIdLst>
  <p:sldSz cx="7775575" cy="10907713"/>
  <p:notesSz cx="6669088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2F5597"/>
    <a:srgbClr val="0B5395"/>
    <a:srgbClr val="F6E967"/>
    <a:srgbClr val="F4A300"/>
    <a:srgbClr val="000000"/>
    <a:srgbClr val="1F4E79"/>
    <a:srgbClr val="3F64A8"/>
    <a:srgbClr val="FAC9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54" d="100"/>
          <a:sy n="54" d="100"/>
        </p:scale>
        <p:origin x="2549" y="86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305632" y="1570510"/>
            <a:ext cx="3910177" cy="276295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dirty="0"/>
              <a:t>写真をいれてください。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3" hasCustomPrompt="1"/>
          </p:nvPr>
        </p:nvSpPr>
        <p:spPr>
          <a:xfrm>
            <a:off x="3305175" y="4651374"/>
            <a:ext cx="3909600" cy="2764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kumimoji="1" lang="ja-JP" altLang="en-US" dirty="0"/>
              <a:t>写真をいれてください。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3261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6" r:id="rId10"/>
    <p:sldLayoutId id="2147483673" r:id="rId11"/>
    <p:sldLayoutId id="2147483674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inga.or.jp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331715" y="291188"/>
            <a:ext cx="710540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4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コスト高に負けない！</a:t>
            </a:r>
            <a:endParaRPr lang="en-US" altLang="ja-JP" sz="3400" dirty="0">
              <a:ln w="22225">
                <a:solidFill>
                  <a:schemeClr val="bg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50800" dir="5400000" algn="ctr" rotWithShape="0">
                  <a:schemeClr val="tx1"/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4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お客様納得価格の手法・アイディア</a:t>
            </a:r>
            <a:r>
              <a:rPr lang="ja-JP" altLang="en-US" sz="34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3400" dirty="0">
              <a:ln w="22225">
                <a:solidFill>
                  <a:schemeClr val="bg1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24926" y="2024773"/>
            <a:ext cx="65422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主催：岩手県中小企業団体中央会、岩手県商店街振興組合連合会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304399" y="3047340"/>
            <a:ext cx="42535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日（月）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003507" y="2951654"/>
            <a:ext cx="37579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>
                <a:ea typeface="+mj-ea"/>
              </a:rPr>
              <a:t>1</a:t>
            </a:r>
            <a:r>
              <a:rPr lang="en-US" altLang="ja-JP" sz="4800" dirty="0">
                <a:ea typeface="+mj-ea"/>
              </a:rPr>
              <a:t>4</a:t>
            </a:r>
            <a:r>
              <a:rPr lang="ja-JP" altLang="en-US" sz="4800" dirty="0">
                <a:ea typeface="+mj-ea"/>
              </a:rPr>
              <a:t>:00</a:t>
            </a:r>
            <a:r>
              <a:rPr lang="en-US" altLang="ja-JP" sz="3600" dirty="0">
                <a:ea typeface="+mj-ea"/>
              </a:rPr>
              <a:t>-</a:t>
            </a:r>
            <a:r>
              <a:rPr lang="en-US" altLang="ja-JP" sz="4800" dirty="0">
                <a:ea typeface="+mj-ea"/>
              </a:rPr>
              <a:t>16</a:t>
            </a:r>
            <a:r>
              <a:rPr lang="ja-JP" altLang="en-US" sz="4800" dirty="0">
                <a:ea typeface="+mj-ea"/>
              </a:rPr>
              <a:t>:</a:t>
            </a:r>
            <a:r>
              <a:rPr lang="en-US" altLang="ja-JP" sz="4800" dirty="0">
                <a:ea typeface="+mj-ea"/>
              </a:rPr>
              <a:t>00</a:t>
            </a:r>
            <a:r>
              <a:rPr lang="ja-JP" altLang="en-US" sz="4800" dirty="0">
                <a:ea typeface="+mj-ea"/>
              </a:rPr>
              <a:t>　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524926" y="2712898"/>
            <a:ext cx="120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31"/>
          <p:cNvSpPr txBox="1"/>
          <p:nvPr/>
        </p:nvSpPr>
        <p:spPr>
          <a:xfrm>
            <a:off x="408204" y="3700055"/>
            <a:ext cx="6094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アートホテル盛岡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青雲の間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 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岩手県盛岡市大通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lang="ja-JP" altLang="en-US" sz="1600" dirty="0"/>
          </a:p>
        </p:txBody>
      </p:sp>
      <p:sp>
        <p:nvSpPr>
          <p:cNvPr id="51" name="テキスト ボックス 29"/>
          <p:cNvSpPr txBox="1"/>
          <p:nvPr/>
        </p:nvSpPr>
        <p:spPr>
          <a:xfrm>
            <a:off x="722244" y="3990963"/>
            <a:ext cx="6094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</a:t>
            </a:r>
            <a:r>
              <a:rPr lang="ja-JP" altLang="en-US" sz="2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橋本　泉 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株式会社ビューフォリア代表取締役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 中小企業診断士 販売士検定</a:t>
            </a:r>
            <a:r>
              <a:rPr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級</a:t>
            </a:r>
            <a:endParaRPr lang="en-US" altLang="ja-JP" sz="16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012180" y="258266"/>
            <a:ext cx="1310640" cy="40011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参加無料</a:t>
            </a:r>
          </a:p>
        </p:txBody>
      </p:sp>
      <p:sp>
        <p:nvSpPr>
          <p:cNvPr id="78" name="テキスト ボックス 29"/>
          <p:cNvSpPr txBox="1"/>
          <p:nvPr/>
        </p:nvSpPr>
        <p:spPr>
          <a:xfrm>
            <a:off x="331715" y="4914293"/>
            <a:ext cx="4989125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セミナー内容</a:t>
            </a:r>
            <a:r>
              <a:rPr lang="ja-JP" altLang="en-US" sz="900" dirty="0"/>
              <a:t>　</a:t>
            </a:r>
            <a:endParaRPr lang="en-US" altLang="ja-JP" sz="900" dirty="0"/>
          </a:p>
          <a:p>
            <a:r>
              <a:rPr lang="ja-JP" altLang="en-US" sz="900" dirty="0"/>
              <a:t>　</a:t>
            </a:r>
            <a:r>
              <a:rPr lang="ja-JP" altLang="en-US" sz="1100" b="1" dirty="0"/>
              <a:t>中小企業経営を悩ますコスト高傾向が止まりません。とりわけ商業・サービス業は、値段に敏感な一般生活者を対象に営業活動を行うため、顧客の納得を伴った自社商品・サービスの価格設定が必須ですが、コスト高状況であっても必要収益を確保できる価格転嫁の手法と、納得頂ける付加価値づくり・コミュニケーション・創意工夫などを事例を交え分かりやすく解説します。</a:t>
            </a:r>
            <a:endParaRPr lang="en-US" altLang="ja-JP" sz="1100" b="1" dirty="0"/>
          </a:p>
          <a:p>
            <a:endParaRPr lang="en-US" altLang="ja-JP" sz="1000" dirty="0"/>
          </a:p>
          <a:p>
            <a:r>
              <a:rPr lang="ja-JP" altLang="en-US" sz="1000" dirty="0"/>
              <a:t>●中小企業における価格転嫁の状況～いつまで続く原材料高騰</a:t>
            </a:r>
            <a:endParaRPr lang="en-US" altLang="ja-JP" sz="1000" dirty="0"/>
          </a:p>
          <a:p>
            <a:r>
              <a:rPr lang="ja-JP" altLang="en-US" sz="1000" dirty="0"/>
              <a:t>●値上げできない理由を整理～中小企業における価格転嫁の状況</a:t>
            </a:r>
            <a:endParaRPr lang="en-US" altLang="ja-JP" sz="1000" dirty="0"/>
          </a:p>
          <a:p>
            <a:r>
              <a:rPr lang="ja-JP" altLang="en-US" sz="1000" dirty="0"/>
              <a:t>●価格を決める３つの要素⇒コスト重視</a:t>
            </a:r>
            <a:r>
              <a:rPr lang="en-US" altLang="ja-JP" sz="1000" dirty="0"/>
              <a:t>/</a:t>
            </a:r>
            <a:r>
              <a:rPr lang="ja-JP" altLang="en-US" sz="1000" dirty="0"/>
              <a:t>競争重視</a:t>
            </a:r>
            <a:r>
              <a:rPr lang="en-US" altLang="ja-JP" sz="1000" dirty="0"/>
              <a:t>/</a:t>
            </a:r>
            <a:r>
              <a:rPr lang="ja-JP" altLang="en-US" sz="1000" dirty="0"/>
              <a:t>需要重視</a:t>
            </a:r>
            <a:endParaRPr lang="en-US" altLang="ja-JP" sz="1000" dirty="0"/>
          </a:p>
          <a:p>
            <a:r>
              <a:rPr lang="ja-JP" altLang="en-US" sz="1000" dirty="0"/>
              <a:t>●価格転嫁のポイントと時期</a:t>
            </a:r>
            <a:endParaRPr lang="en-US" altLang="ja-JP" sz="1000" dirty="0"/>
          </a:p>
          <a:p>
            <a:r>
              <a:rPr lang="ja-JP" altLang="en-US" sz="1000" dirty="0"/>
              <a:t>●安く感じられる「価格」の工夫</a:t>
            </a:r>
            <a:endParaRPr lang="en-US" altLang="ja-JP" sz="1000" dirty="0"/>
          </a:p>
          <a:p>
            <a:r>
              <a:rPr lang="ja-JP" altLang="en-US" sz="1000" dirty="0"/>
              <a:t>●「価格改定のお知らせ」作成の留意点</a:t>
            </a:r>
            <a:endParaRPr lang="en-US" altLang="ja-JP" sz="1000" dirty="0"/>
          </a:p>
          <a:p>
            <a:r>
              <a:rPr lang="ja-JP" altLang="en-US" sz="1000" dirty="0"/>
              <a:t>●価値の伝え方「</a:t>
            </a:r>
            <a:r>
              <a:rPr lang="en-US" altLang="ja-JP" sz="1000" dirty="0"/>
              <a:t>FABE</a:t>
            </a:r>
            <a:r>
              <a:rPr lang="ja-JP" altLang="en-US" sz="1000" dirty="0"/>
              <a:t>」</a:t>
            </a:r>
            <a:endParaRPr lang="en-US" altLang="ja-JP" sz="1000" dirty="0"/>
          </a:p>
          <a:p>
            <a:r>
              <a:rPr lang="ja-JP" altLang="en-US" sz="1000" dirty="0"/>
              <a:t>●お客様との接点をさらに丁寧にする</a:t>
            </a:r>
            <a:endParaRPr lang="en-US" altLang="ja-JP" sz="1000" dirty="0"/>
          </a:p>
          <a:p>
            <a:r>
              <a:rPr lang="ja-JP" altLang="en-US" sz="1000" dirty="0"/>
              <a:t>●効果的な販売促進計画</a:t>
            </a:r>
            <a:endParaRPr lang="en-US" altLang="ja-JP" sz="1000" dirty="0"/>
          </a:p>
          <a:p>
            <a:r>
              <a:rPr lang="ja-JP" altLang="en-US" sz="1000" dirty="0"/>
              <a:t>●中長期的な付加価値づくりの参考事例</a:t>
            </a:r>
            <a:endParaRPr lang="en-US" altLang="ja-JP" sz="1000" dirty="0"/>
          </a:p>
          <a:p>
            <a:r>
              <a:rPr lang="ja-JP" altLang="en-US" sz="1000" dirty="0"/>
              <a:t>●新たな販売・提供方法の探索例</a:t>
            </a:r>
            <a:endParaRPr lang="en-US" altLang="ja-JP" sz="1000" dirty="0"/>
          </a:p>
          <a:p>
            <a:r>
              <a:rPr lang="ja-JP" altLang="en-US" sz="1000" dirty="0"/>
              <a:t>●</a:t>
            </a:r>
            <a:r>
              <a:rPr lang="en-US" altLang="ja-JP" sz="1000" dirty="0"/>
              <a:t>2025</a:t>
            </a:r>
            <a:r>
              <a:rPr lang="ja-JP" altLang="en-US" sz="1000" dirty="0"/>
              <a:t>年以降どうなる？消費者傾向</a:t>
            </a:r>
            <a:endParaRPr lang="en-US" altLang="ja-JP" sz="1000" dirty="0"/>
          </a:p>
          <a:p>
            <a:r>
              <a:rPr lang="ja-JP" altLang="en-US" sz="1000" dirty="0"/>
              <a:t>●</a:t>
            </a:r>
            <a:r>
              <a:rPr lang="en-US" altLang="ja-JP" sz="1000" dirty="0"/>
              <a:t>DX</a:t>
            </a:r>
            <a:r>
              <a:rPr lang="ja-JP" altLang="en-US" sz="1000" dirty="0"/>
              <a:t>活用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略歴</a:t>
            </a:r>
          </a:p>
          <a:p>
            <a:pPr algn="just"/>
            <a:r>
              <a:rPr lang="ja-JP" altLang="en-US" sz="800" dirty="0"/>
              <a:t>　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東京生まれ。</a:t>
            </a:r>
            <a:r>
              <a:rPr lang="zh-CN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青山学院大学文学部史学科卒業。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株式会社和光において紳士服売場、婦人雑貨売場にて販売、商品開発、顧客情報管理、新人研修、ディスプレイ担当。平成</a:t>
            </a:r>
            <a:r>
              <a:rPr lang="en-US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年販売士検定</a:t>
            </a:r>
            <a:r>
              <a:rPr lang="en-US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級取得、平成</a:t>
            </a:r>
            <a:r>
              <a:rPr lang="en-US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年中小企業診断士として登録、現在に至る。経済産業大臣登録中小企業診断士、アクションラーニングコーチ販売士検定</a:t>
            </a:r>
            <a:r>
              <a:rPr lang="en-US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900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級。</a:t>
            </a:r>
            <a:endParaRPr lang="ja-JP" alt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979006" y="9791072"/>
            <a:ext cx="4160113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019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624-1363</a:t>
            </a:r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18"/>
          <p:cNvSpPr txBox="1"/>
          <p:nvPr/>
        </p:nvSpPr>
        <p:spPr>
          <a:xfrm>
            <a:off x="3264023" y="9592124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岩手県中小企業団体中央会　連携支援部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759425" y="9692503"/>
            <a:ext cx="2092425" cy="476345"/>
            <a:chOff x="951158" y="9825088"/>
            <a:chExt cx="2119288" cy="903237"/>
          </a:xfrm>
        </p:grpSpPr>
        <p:sp>
          <p:nvSpPr>
            <p:cNvPr id="59" name="正方形/長方形 58"/>
            <p:cNvSpPr/>
            <p:nvPr/>
          </p:nvSpPr>
          <p:spPr>
            <a:xfrm>
              <a:off x="964088" y="9877851"/>
              <a:ext cx="1861206" cy="700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800" b="1" dirty="0"/>
                <a:t>お問い合わせ </a:t>
              </a:r>
              <a:r>
                <a:rPr lang="en-US" altLang="ja-JP" sz="1800" b="1" dirty="0"/>
                <a:t> </a:t>
              </a:r>
              <a:endParaRPr lang="ja-JP" altLang="en-US" sz="1800" b="1" dirty="0"/>
            </a:p>
          </p:txBody>
        </p:sp>
        <p:sp>
          <p:nvSpPr>
            <p:cNvPr id="13" name="ホームベース 12"/>
            <p:cNvSpPr/>
            <p:nvPr/>
          </p:nvSpPr>
          <p:spPr>
            <a:xfrm>
              <a:off x="951158" y="9825088"/>
              <a:ext cx="2119288" cy="903237"/>
            </a:xfrm>
            <a:prstGeom prst="homePlate">
              <a:avLst>
                <a:gd name="adj" fmla="val 37345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36F643B-9121-4B68-8493-8076156301B8}"/>
              </a:ext>
            </a:extLst>
          </p:cNvPr>
          <p:cNvSpPr/>
          <p:nvPr/>
        </p:nvSpPr>
        <p:spPr>
          <a:xfrm>
            <a:off x="155906" y="10247193"/>
            <a:ext cx="3299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申込期限：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日（月）</a:t>
            </a:r>
            <a:endParaRPr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2D30073-15D7-463A-AFD6-F89ED7758B1F}"/>
              </a:ext>
            </a:extLst>
          </p:cNvPr>
          <p:cNvSpPr/>
          <p:nvPr/>
        </p:nvSpPr>
        <p:spPr>
          <a:xfrm>
            <a:off x="4134948" y="2692188"/>
            <a:ext cx="2045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受付：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endParaRPr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0FEC41B-E93F-42D3-ABFA-184DBF97987F}"/>
              </a:ext>
            </a:extLst>
          </p:cNvPr>
          <p:cNvSpPr/>
          <p:nvPr/>
        </p:nvSpPr>
        <p:spPr>
          <a:xfrm>
            <a:off x="3102186" y="10242015"/>
            <a:ext cx="4334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裏面参加申込書からお申し込みください</a:t>
            </a:r>
            <a:endParaRPr lang="ja-JP" altLang="en-US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0548F7-B7BD-9E59-4F8A-0B9FD8E3EB25}"/>
              </a:ext>
            </a:extLst>
          </p:cNvPr>
          <p:cNvSpPr/>
          <p:nvPr/>
        </p:nvSpPr>
        <p:spPr>
          <a:xfrm>
            <a:off x="448967" y="2332550"/>
            <a:ext cx="4986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8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8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リアル参加・オンライン参加をお選び頂けます。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2AE03A3-0FB5-AA44-8E91-CE4113ADED44}"/>
              </a:ext>
            </a:extLst>
          </p:cNvPr>
          <p:cNvSpPr txBox="1"/>
          <p:nvPr/>
        </p:nvSpPr>
        <p:spPr>
          <a:xfrm>
            <a:off x="1290252" y="3994535"/>
            <a:ext cx="2022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はしもと　いずみ</a:t>
            </a:r>
          </a:p>
        </p:txBody>
      </p:sp>
      <p:pic>
        <p:nvPicPr>
          <p:cNvPr id="2" name="図 1" descr="橋本泉 (2)">
            <a:extLst>
              <a:ext uri="{FF2B5EF4-FFF2-40B4-BE49-F238E27FC236}">
                <a16:creationId xmlns:a16="http://schemas.microsoft.com/office/drawing/2014/main" id="{2BC89D62-C9E2-B018-0A66-9FC4AF8BA1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93" t="6929" r="9300" b="22610"/>
          <a:stretch>
            <a:fillRect/>
          </a:stretch>
        </p:blipFill>
        <p:spPr bwMode="auto">
          <a:xfrm>
            <a:off x="5566629" y="5151096"/>
            <a:ext cx="1851660" cy="27566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6EE9BBE-AB9A-0B53-8D96-6FCB63129B74}"/>
              </a:ext>
            </a:extLst>
          </p:cNvPr>
          <p:cNvSpPr/>
          <p:nvPr/>
        </p:nvSpPr>
        <p:spPr>
          <a:xfrm>
            <a:off x="448967" y="1533121"/>
            <a:ext cx="6542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4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商業活性化セミナーのご案内</a:t>
            </a:r>
            <a:r>
              <a:rPr lang="en-US" altLang="ja-JP" sz="24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24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9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62FF006-0E3D-4164-B06E-061B8AB27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96" y="336918"/>
            <a:ext cx="7116869" cy="158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94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71342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岩手県中小企業団体中央会　</a:t>
            </a:r>
            <a:r>
              <a:rPr kumimoji="0" lang="ja-JP" altLang="en-US" sz="1200" dirty="0">
                <a:latin typeface="+mj-ea"/>
                <a:ea typeface="+mj-ea"/>
                <a:cs typeface="Times New Roman" panose="02020603050405020304" pitchFamily="18" charset="0"/>
              </a:rPr>
              <a:t>連携支援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部（茨木）　行き</a:t>
            </a:r>
            <a:endParaRPr kumimoji="0" lang="en-US" altLang="ja-JP" sz="500" dirty="0">
              <a:latin typeface="+mj-ea"/>
              <a:ea typeface="+mj-ea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endParaRPr kumimoji="0" lang="en-US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（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FAX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019-624-1266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） 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申込書期限：</a:t>
            </a:r>
            <a:r>
              <a:rPr kumimoji="0" lang="en-US" altLang="ja-JP" sz="1600" dirty="0"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月</a:t>
            </a:r>
            <a:r>
              <a:rPr kumimoji="0" lang="en-US" altLang="ja-JP" sz="1600" dirty="0"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日（月）</a:t>
            </a:r>
            <a:endParaRPr kumimoji="0" lang="en-US" altLang="ja-JP" sz="1600" dirty="0">
              <a:latin typeface="+mj-ea"/>
              <a:ea typeface="+mj-ea"/>
            </a:endParaRPr>
          </a:p>
          <a:p>
            <a:pPr marL="0" marR="0" lvl="0" indent="279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endParaRPr kumimoji="0" lang="en-US" altLang="ja-JP" sz="1800" b="1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279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r>
              <a:rPr kumimoji="0" lang="ja-JP" altLang="en-US" sz="2000" b="1">
                <a:latin typeface="+mj-ea"/>
                <a:ea typeface="+mj-ea"/>
                <a:cs typeface="Times New Roman" panose="02020603050405020304" pitchFamily="18" charset="0"/>
              </a:rPr>
              <a:t>　　　　「商業活性化セミナー」</a:t>
            </a:r>
            <a:r>
              <a:rPr kumimoji="0" lang="ja-JP" alt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参加申込書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34225" algn="r"/>
              </a:tabLst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93F25998-6269-41E0-BADB-D7F21B1E5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32" y="8045769"/>
            <a:ext cx="6936252" cy="6858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</a14:hiddenEffects>
            </a:ext>
          </a:extLst>
        </p:spPr>
        <p:txBody>
          <a:bodyPr vert="horz" wrap="square" lIns="73800" tIns="8890" rIns="73800" bIns="8890" numCol="1" anchor="t" anchorCtr="0" compatLnSpc="1">
            <a:prstTxWarp prst="textNoShape">
              <a:avLst/>
            </a:prstTxWarp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■個人情報の取り扱いについて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参加申込書にご記入いただいた情報は、当事業における本人確認、出席者名簿の作成など、本事業の実施のためにのみ使用いたします。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F55A060-1686-487D-8437-6BE5D9D15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11" y="1282995"/>
            <a:ext cx="676456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9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　</a:t>
            </a:r>
            <a:endParaRPr kumimoji="0" lang="ja-JP" altLang="ja-JP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　</a:t>
            </a: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ja-JP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u="sng" dirty="0">
                <a:latin typeface="+mn-ea"/>
                <a:cs typeface="Times New Roman" panose="02020603050405020304" pitchFamily="18" charset="0"/>
              </a:rPr>
              <a:t>　　　　　　　　　　　　　　　　　　　　　　　</a:t>
            </a:r>
            <a:r>
              <a:rPr kumimoji="0" lang="ja-JP" alt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　　　　　　　　　</a:t>
            </a:r>
            <a:r>
              <a:rPr kumimoji="0" lang="ja-JP" altLang="en-US" sz="16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</a:t>
            </a:r>
            <a:endParaRPr kumimoji="0" lang="en-US" altLang="ja-JP" sz="16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u="sng" dirty="0">
                <a:latin typeface="+mn-ea"/>
                <a:cs typeface="Times New Roman" panose="02020603050405020304" pitchFamily="18" charset="0"/>
              </a:rPr>
              <a:t>　　　　　　　　　　　　　　　　　　　　　　</a:t>
            </a:r>
            <a:r>
              <a:rPr kumimoji="0" lang="ja-JP" alt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　　　　　　　　　　　　　　　</a:t>
            </a:r>
            <a:endParaRPr kumimoji="0" lang="en-US" altLang="ja-JP" sz="16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                                        　　　　　　　　　　　　　　　　　　　　　　　　　　　　　　　　　　　　　　　　　　　　　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79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5950D26-833D-33BB-A0A6-830800A4C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00694"/>
              </p:ext>
            </p:extLst>
          </p:nvPr>
        </p:nvGraphicFramePr>
        <p:xfrm>
          <a:off x="560832" y="4347964"/>
          <a:ext cx="6936252" cy="35942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87370">
                  <a:extLst>
                    <a:ext uri="{9D8B030D-6E8A-4147-A177-3AD203B41FA5}">
                      <a16:colId xmlns:a16="http://schemas.microsoft.com/office/drawing/2014/main" val="2244262289"/>
                    </a:ext>
                  </a:extLst>
                </a:gridCol>
                <a:gridCol w="2131062">
                  <a:extLst>
                    <a:ext uri="{9D8B030D-6E8A-4147-A177-3AD203B41FA5}">
                      <a16:colId xmlns:a16="http://schemas.microsoft.com/office/drawing/2014/main" val="1816647326"/>
                    </a:ext>
                  </a:extLst>
                </a:gridCol>
                <a:gridCol w="2717820">
                  <a:extLst>
                    <a:ext uri="{9D8B030D-6E8A-4147-A177-3AD203B41FA5}">
                      <a16:colId xmlns:a16="http://schemas.microsoft.com/office/drawing/2014/main" val="2038111159"/>
                    </a:ext>
                  </a:extLst>
                </a:gridCol>
              </a:tblGrid>
              <a:tr h="37154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sz="1200" kern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役職名</a:t>
                      </a:r>
                      <a:endParaRPr lang="ja-JP" sz="105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sz="1200" kern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参加者氏名</a:t>
                      </a:r>
                      <a:endParaRPr lang="ja-JP" sz="105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メールアドレス</a:t>
                      </a:r>
                      <a:endParaRPr lang="en-US" altLang="ja-JP" sz="12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（</a:t>
                      </a:r>
                      <a:r>
                        <a:rPr lang="en-US" altLang="ja-JP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※</a:t>
                      </a:r>
                      <a:r>
                        <a:rPr lang="ja-JP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オンライン</a:t>
                      </a:r>
                      <a:r>
                        <a:rPr lang="ja-JP" altLang="en-US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参加</a:t>
                      </a:r>
                      <a:r>
                        <a:rPr lang="ja-JP" sz="12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のみ）</a:t>
                      </a:r>
                      <a:endParaRPr lang="ja-JP" sz="12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3394819"/>
                  </a:ext>
                </a:extLst>
              </a:tr>
              <a:tr h="278250">
                <a:tc rowSpan="2"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sz="1200" kern="0" dirty="0">
                          <a:effectLst/>
                        </a:rPr>
                        <a:t>ﾌﾘｶﾞﾅ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812644"/>
                  </a:ext>
                </a:extLst>
              </a:tr>
              <a:tr h="7812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057497"/>
                  </a:ext>
                </a:extLst>
              </a:tr>
              <a:tr h="278250">
                <a:tc rowSpan="2"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sz="1200" kern="0" dirty="0">
                          <a:effectLst/>
                        </a:rPr>
                        <a:t>ﾌﾘｶﾞﾅ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335314"/>
                  </a:ext>
                </a:extLst>
              </a:tr>
              <a:tr h="7946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387834"/>
                  </a:ext>
                </a:extLst>
              </a:tr>
              <a:tr h="278250">
                <a:tc rowSpan="2"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ja-JP" sz="1200" kern="0" dirty="0">
                          <a:effectLst/>
                        </a:rPr>
                        <a:t>ﾌﾘｶﾞﾅ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164049"/>
                  </a:ext>
                </a:extLst>
              </a:tr>
              <a:tr h="7763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14200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BAB245A-A5CF-7A51-947D-FB482DDCB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442994"/>
              </p:ext>
            </p:extLst>
          </p:nvPr>
        </p:nvGraphicFramePr>
        <p:xfrm>
          <a:off x="2621280" y="2138236"/>
          <a:ext cx="4815840" cy="129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1528207614"/>
                    </a:ext>
                  </a:extLst>
                </a:gridCol>
                <a:gridCol w="3688080">
                  <a:extLst>
                    <a:ext uri="{9D8B030D-6E8A-4147-A177-3AD203B41FA5}">
                      <a16:colId xmlns:a16="http://schemas.microsoft.com/office/drawing/2014/main" val="2116031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</a:rPr>
                        <a:t>団体・機関名</a:t>
                      </a: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3442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kern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記入者名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78527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l"/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電話番号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123401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84A5E5-A765-B7BD-B95C-51DE5F755346}"/>
              </a:ext>
            </a:extLst>
          </p:cNvPr>
          <p:cNvSpPr txBox="1"/>
          <p:nvPr/>
        </p:nvSpPr>
        <p:spPr>
          <a:xfrm>
            <a:off x="539997" y="3480628"/>
            <a:ext cx="4489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下記のとおり申し込みます。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E2D587C-0099-CD0B-3EB4-62EE53F37360}"/>
              </a:ext>
            </a:extLst>
          </p:cNvPr>
          <p:cNvSpPr txBox="1"/>
          <p:nvPr/>
        </p:nvSpPr>
        <p:spPr>
          <a:xfrm>
            <a:off x="3887787" y="1752690"/>
            <a:ext cx="4489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u="sng" dirty="0"/>
              <a:t>記入日　令和</a:t>
            </a:r>
            <a:r>
              <a:rPr kumimoji="1" lang="en-US" altLang="ja-JP" sz="1600" u="sng"/>
              <a:t>7</a:t>
            </a:r>
            <a:r>
              <a:rPr kumimoji="1" lang="ja-JP" altLang="en-US" sz="1600" u="sng"/>
              <a:t>年　　　</a:t>
            </a:r>
            <a:r>
              <a:rPr kumimoji="1" lang="ja-JP" altLang="en-US" sz="1600" u="sng" dirty="0"/>
              <a:t>月　　　日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7F5874-8AAF-BE9F-105C-AE524475978C}"/>
              </a:ext>
            </a:extLst>
          </p:cNvPr>
          <p:cNvSpPr/>
          <p:nvPr/>
        </p:nvSpPr>
        <p:spPr>
          <a:xfrm>
            <a:off x="513555" y="3813124"/>
            <a:ext cx="7116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n w="0">
                  <a:solidFill>
                    <a:schemeClr val="bg1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リアル参加</a:t>
            </a:r>
            <a:r>
              <a:rPr lang="en-US" altLang="ja-JP" sz="2400" b="1" dirty="0">
                <a:ln w="0">
                  <a:solidFill>
                    <a:schemeClr val="bg1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ja-JP" altLang="en-US" sz="2400" b="1" dirty="0">
                <a:ln w="0">
                  <a:solidFill>
                    <a:schemeClr val="bg1"/>
                  </a:solidFill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オンライン参加</a:t>
            </a:r>
            <a:r>
              <a:rPr lang="ja-JP" altLang="en-US" sz="1600" b="1" u="sng" dirty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600" b="1" u="sng" dirty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600" b="1" u="sng" dirty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左記どちらかに〇をつけて下さい。）</a:t>
            </a: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144B3C87-9C4F-8D83-47FC-7CEF8BDB1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69" y="8812123"/>
            <a:ext cx="6936252" cy="175867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</a14:hiddenEffects>
            </a:ext>
          </a:extLst>
        </p:spPr>
        <p:txBody>
          <a:bodyPr vert="horz" wrap="square" lIns="73800" tIns="8890" rIns="73800" bIns="8890" numCol="1" anchor="t" anchorCtr="0" compatLnSpc="1">
            <a:prstTxWarp prst="textNoShape">
              <a:avLst/>
            </a:prstTxWarp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dirty="0"/>
              <a:t>申込方法</a:t>
            </a:r>
            <a:endParaRPr kumimoji="0" lang="en-US" altLang="ja-JP" sz="1800" dirty="0"/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本申込書を</a:t>
            </a:r>
            <a:r>
              <a:rPr kumimoji="0" lang="en-US" altLang="ja-JP" sz="1800" dirty="0"/>
              <a:t>FAX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または右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QR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コードを読み込み参加フォームからお申し込み下さい。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dirty="0"/>
              <a:t>本会</a:t>
            </a:r>
            <a:r>
              <a:rPr kumimoji="0" lang="en-US" altLang="ja-JP" sz="1800" dirty="0"/>
              <a:t>HP</a:t>
            </a:r>
            <a:r>
              <a:rPr kumimoji="0" lang="ja-JP" altLang="en-US" sz="1800" dirty="0"/>
              <a:t>に参加申込書および参加フォームを掲載</a:t>
            </a:r>
            <a:endParaRPr kumimoji="0" lang="en-US" altLang="ja-JP" sz="1800" dirty="0"/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しておりますので、岩手県中小企業団体中央会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（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https://www.ginga.or.jp/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）で</a:t>
            </a:r>
            <a:r>
              <a:rPr kumimoji="0" lang="ja-JP" altLang="en-US" sz="1800" dirty="0"/>
              <a:t>検索ください！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EBD7522-D81F-16D9-99EA-0DE44A4B08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906" y="9404936"/>
            <a:ext cx="1165859" cy="11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77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16学術会セミナー</Template>
  <TotalTime>0</TotalTime>
  <Words>603</Words>
  <Application>Microsoft Office PowerPoint</Application>
  <PresentationFormat>ユーザー設定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HG丸ｺﾞｼｯｸM-PRO</vt:lpstr>
      <vt:lpstr>ＭＳ Ｐゴシック</vt:lpstr>
      <vt:lpstr>ＭＳ 明朝</vt:lpstr>
      <vt:lpstr>メイリオ</vt:lpstr>
      <vt:lpstr>游明朝</vt:lpstr>
      <vt:lpstr>Arial</vt:lpstr>
      <vt:lpstr>Century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2015-04-28T11:50:18Z</dcterms:created>
  <dcterms:modified xsi:type="dcterms:W3CDTF">2025-02-06T00:16:27Z</dcterms:modified>
</cp:coreProperties>
</file>