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2" r:id="rId2"/>
  </p:sldIdLst>
  <p:sldSz cx="7775575" cy="10907713"/>
  <p:notesSz cx="6669088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088"/>
    <a:srgbClr val="E94708"/>
    <a:srgbClr val="906E30"/>
    <a:srgbClr val="82582D"/>
    <a:srgbClr val="A4723A"/>
    <a:srgbClr val="664724"/>
    <a:srgbClr val="645226"/>
    <a:srgbClr val="640000"/>
    <a:srgbClr val="3E00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35" d="100"/>
          <a:sy n="35" d="100"/>
        </p:scale>
        <p:origin x="2016" y="3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889937" cy="498055"/>
          </a:xfrm>
          <a:prstGeom prst="rect">
            <a:avLst/>
          </a:prstGeom>
        </p:spPr>
        <p:txBody>
          <a:bodyPr vert="horz" lIns="90732" tIns="45367" rIns="90732" bIns="4536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77610" y="1"/>
            <a:ext cx="2889937" cy="498055"/>
          </a:xfrm>
          <a:prstGeom prst="rect">
            <a:avLst/>
          </a:prstGeom>
        </p:spPr>
        <p:txBody>
          <a:bodyPr vert="horz" lIns="90732" tIns="45367" rIns="90732" bIns="45367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1538" y="1239838"/>
            <a:ext cx="23860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2" tIns="45367" rIns="90732" bIns="4536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6909" y="4777197"/>
            <a:ext cx="5335270" cy="3908613"/>
          </a:xfrm>
          <a:prstGeom prst="rect">
            <a:avLst/>
          </a:prstGeom>
        </p:spPr>
        <p:txBody>
          <a:bodyPr vert="horz" lIns="90732" tIns="45367" rIns="90732" bIns="4536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28586"/>
            <a:ext cx="2889937" cy="498054"/>
          </a:xfrm>
          <a:prstGeom prst="rect">
            <a:avLst/>
          </a:prstGeom>
        </p:spPr>
        <p:txBody>
          <a:bodyPr vert="horz" lIns="90732" tIns="45367" rIns="90732" bIns="4536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77610" y="9428586"/>
            <a:ext cx="2889937" cy="498054"/>
          </a:xfrm>
          <a:prstGeom prst="rect">
            <a:avLst/>
          </a:prstGeom>
        </p:spPr>
        <p:txBody>
          <a:bodyPr vert="horz" lIns="90732" tIns="45367" rIns="90732" bIns="45367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3EC3F0C-687B-4C74-8FF7-460FE44C2DB4}"/>
              </a:ext>
            </a:extLst>
          </p:cNvPr>
          <p:cNvSpPr txBox="1"/>
          <p:nvPr/>
        </p:nvSpPr>
        <p:spPr>
          <a:xfrm>
            <a:off x="847441" y="901259"/>
            <a:ext cx="61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ＤＦＧ平成ゴシック体W7" pitchFamily="50" charset="-128"/>
                <a:ea typeface="ＤＦＧ平成ゴシック体W7" pitchFamily="50" charset="-128"/>
              </a:rPr>
              <a:t>小売・サービス業・共同店舗研修会</a:t>
            </a:r>
            <a:endParaRPr lang="en-US" altLang="ja-JP" sz="2400" dirty="0">
              <a:latin typeface="ＤＦＧ平成ゴシック体W7" pitchFamily="50" charset="-128"/>
              <a:ea typeface="ＤＦＧ平成ゴシック体W7" pitchFamily="50" charset="-128"/>
            </a:endParaRPr>
          </a:p>
          <a:p>
            <a:pPr algn="ctr"/>
            <a:r>
              <a:rPr lang="ja-JP" altLang="en-US" sz="2400" dirty="0">
                <a:latin typeface="ＤＦＧ平成ゴシック体W7" pitchFamily="50" charset="-128"/>
                <a:ea typeface="ＤＦＧ平成ゴシック体W7" pitchFamily="50" charset="-128"/>
              </a:rPr>
              <a:t>参加申込書</a:t>
            </a:r>
            <a:endParaRPr lang="en-US" altLang="ja-JP" sz="2400" dirty="0">
              <a:latin typeface="ＤＦＧ平成ゴシック体W7" pitchFamily="50" charset="-128"/>
              <a:ea typeface="ＤＦＧ平成ゴシック体W7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A7903B-AD6F-45A8-AC3D-2106D607D5E4}"/>
              </a:ext>
            </a:extLst>
          </p:cNvPr>
          <p:cNvSpPr txBox="1"/>
          <p:nvPr/>
        </p:nvSpPr>
        <p:spPr>
          <a:xfrm>
            <a:off x="4969349" y="373153"/>
            <a:ext cx="207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ＤＦＧ平成ゴシック体W7" pitchFamily="50" charset="-128"/>
                <a:ea typeface="ＤＦＧ平成ゴシック体W7" pitchFamily="50" charset="-128"/>
              </a:rPr>
              <a:t>令和５年　月　　日</a:t>
            </a:r>
            <a:endParaRPr lang="en-US" altLang="ja-JP" sz="1600" dirty="0">
              <a:latin typeface="ＤＦＧ平成ゴシック体W7" pitchFamily="50" charset="-128"/>
              <a:ea typeface="ＤＦＧ平成ゴシック体W7" pitchFamily="50" charset="-128"/>
            </a:endParaRP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F58F49C9-4062-4161-8F5C-3A9B700A8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825260"/>
              </p:ext>
            </p:extLst>
          </p:nvPr>
        </p:nvGraphicFramePr>
        <p:xfrm>
          <a:off x="729614" y="1882983"/>
          <a:ext cx="6334014" cy="5767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75">
                  <a:extLst>
                    <a:ext uri="{9D8B030D-6E8A-4147-A177-3AD203B41FA5}">
                      <a16:colId xmlns:a16="http://schemas.microsoft.com/office/drawing/2014/main" val="4213965281"/>
                    </a:ext>
                  </a:extLst>
                </a:gridCol>
                <a:gridCol w="1104378">
                  <a:extLst>
                    <a:ext uri="{9D8B030D-6E8A-4147-A177-3AD203B41FA5}">
                      <a16:colId xmlns:a16="http://schemas.microsoft.com/office/drawing/2014/main" val="1630745360"/>
                    </a:ext>
                  </a:extLst>
                </a:gridCol>
                <a:gridCol w="2183985">
                  <a:extLst>
                    <a:ext uri="{9D8B030D-6E8A-4147-A177-3AD203B41FA5}">
                      <a16:colId xmlns:a16="http://schemas.microsoft.com/office/drawing/2014/main" val="3117695020"/>
                    </a:ext>
                  </a:extLst>
                </a:gridCol>
                <a:gridCol w="918770">
                  <a:extLst>
                    <a:ext uri="{9D8B030D-6E8A-4147-A177-3AD203B41FA5}">
                      <a16:colId xmlns:a16="http://schemas.microsoft.com/office/drawing/2014/main" val="1592587640"/>
                    </a:ext>
                  </a:extLst>
                </a:gridCol>
                <a:gridCol w="1844806">
                  <a:extLst>
                    <a:ext uri="{9D8B030D-6E8A-4147-A177-3AD203B41FA5}">
                      <a16:colId xmlns:a16="http://schemas.microsoft.com/office/drawing/2014/main" val="2191704737"/>
                    </a:ext>
                  </a:extLst>
                </a:gridCol>
              </a:tblGrid>
              <a:tr h="370577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baseline="0" dirty="0">
                          <a:solidFill>
                            <a:schemeClr val="tx1"/>
                          </a:solidFill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　　　　　　　　</a:t>
                      </a:r>
                      <a:endParaRPr kumimoji="1" lang="ja-JP" altLang="en-US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77514" rtl="0" eaLnBrk="1" latinLnBrk="0" hangingPunct="1"/>
                      <a:r>
                        <a:rPr kumimoji="1" lang="ja-JP" altLang="en-US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役職名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0531684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 kumimoji="1" lang="ja-JP" alt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団体名・会社名・店舗名等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69294541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業種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従業員数</a:t>
                      </a:r>
                      <a:endParaRPr kumimoji="1" lang="en-US" altLang="ja-JP" sz="10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（代表者除く）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9966230"/>
                  </a:ext>
                </a:extLst>
              </a:tr>
              <a:tr h="37057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43089597"/>
                  </a:ext>
                </a:extLst>
              </a:tr>
              <a:tr h="378379">
                <a:tc vMerge="1">
                  <a:txBody>
                    <a:bodyPr/>
                    <a:lstStyle/>
                    <a:p>
                      <a:endParaRPr kumimoji="1" lang="ja-JP" alt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メールアドレス</a:t>
                      </a:r>
                      <a:endParaRPr kumimoji="1" lang="en-US" altLang="ja-JP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56661769"/>
                  </a:ext>
                </a:extLst>
              </a:tr>
              <a:tr h="378379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　　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役職名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477877"/>
                  </a:ext>
                </a:extLst>
              </a:tr>
              <a:tr h="378379">
                <a:tc vMerge="1">
                  <a:txBody>
                    <a:bodyPr/>
                    <a:lstStyle/>
                    <a:p>
                      <a:endParaRPr kumimoji="1" lang="ja-JP" altLang="en-US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団体名・会社名・店舗名等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4836990"/>
                  </a:ext>
                </a:extLst>
              </a:tr>
              <a:tr h="378379">
                <a:tc vMerge="1">
                  <a:txBody>
                    <a:bodyPr/>
                    <a:lstStyle/>
                    <a:p>
                      <a:endParaRPr kumimoji="1" lang="ja-JP" altLang="en-US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業種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従業員数</a:t>
                      </a:r>
                      <a:endParaRPr kumimoji="1" lang="en-US" altLang="ja-JP" sz="10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（代表者除く）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7992794"/>
                  </a:ext>
                </a:extLst>
              </a:tr>
              <a:tr h="378379">
                <a:tc vMerge="1">
                  <a:txBody>
                    <a:bodyPr/>
                    <a:lstStyle/>
                    <a:p>
                      <a:endParaRPr kumimoji="1" lang="ja-JP" altLang="en-US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電話番号</a:t>
                      </a:r>
                      <a:endParaRPr kumimoji="1" lang="en-US" altLang="ja-JP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0644512"/>
                  </a:ext>
                </a:extLst>
              </a:tr>
              <a:tr h="378379">
                <a:tc vMerge="1">
                  <a:txBody>
                    <a:bodyPr/>
                    <a:lstStyle/>
                    <a:p>
                      <a:endParaRPr kumimoji="1" lang="ja-JP" altLang="en-US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メールアドレス</a:t>
                      </a:r>
                      <a:endParaRPr kumimoji="1" lang="en-US" altLang="ja-JP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714228"/>
                  </a:ext>
                </a:extLst>
              </a:tr>
              <a:tr h="378379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氏名</a:t>
                      </a:r>
                      <a:endParaRPr kumimoji="1" lang="ja-JP" altLang="en-US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　　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役職名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01832"/>
                  </a:ext>
                </a:extLst>
              </a:tr>
              <a:tr h="378379">
                <a:tc vMerge="1">
                  <a:txBody>
                    <a:bodyPr/>
                    <a:lstStyle/>
                    <a:p>
                      <a:endParaRPr kumimoji="1" lang="ja-JP" altLang="en-US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団体名・会社名・店舗名等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863954"/>
                  </a:ext>
                </a:extLst>
              </a:tr>
              <a:tr h="378379">
                <a:tc vMerge="1">
                  <a:txBody>
                    <a:bodyPr/>
                    <a:lstStyle/>
                    <a:p>
                      <a:endParaRPr kumimoji="1" lang="ja-JP" altLang="en-US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業種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従業員数</a:t>
                      </a:r>
                      <a:endParaRPr kumimoji="1" lang="en-US" altLang="ja-JP" sz="10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（代表者除く）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3641663"/>
                  </a:ext>
                </a:extLst>
              </a:tr>
              <a:tr h="378379">
                <a:tc vMerge="1">
                  <a:txBody>
                    <a:bodyPr/>
                    <a:lstStyle/>
                    <a:p>
                      <a:endParaRPr kumimoji="1" lang="ja-JP" altLang="en-US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電話番号</a:t>
                      </a:r>
                      <a:endParaRPr kumimoji="1" lang="en-US" altLang="ja-JP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408643"/>
                  </a:ext>
                </a:extLst>
              </a:tr>
              <a:tr h="378379">
                <a:tc vMerge="1">
                  <a:txBody>
                    <a:bodyPr/>
                    <a:lstStyle/>
                    <a:p>
                      <a:endParaRPr kumimoji="1" lang="ja-JP" altLang="en-US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</a:rPr>
                        <a:t>メールアドレス</a:t>
                      </a:r>
                      <a:endParaRPr kumimoji="1" lang="en-US" altLang="ja-JP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76701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E451C26-322F-4CDA-A887-4710645C0B42}"/>
              </a:ext>
            </a:extLst>
          </p:cNvPr>
          <p:cNvSpPr txBox="1"/>
          <p:nvPr/>
        </p:nvSpPr>
        <p:spPr>
          <a:xfrm>
            <a:off x="906620" y="7800957"/>
            <a:ext cx="5804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ＤＦＧ平成ゴシック体W7" pitchFamily="50" charset="-128"/>
                <a:ea typeface="ＤＦＧ平成ゴシック体W7" pitchFamily="50" charset="-128"/>
              </a:rPr>
              <a:t>※</a:t>
            </a:r>
            <a:r>
              <a:rPr lang="ja-JP" altLang="en-US" sz="1200" dirty="0">
                <a:latin typeface="ＤＦＧ平成ゴシック体W7" pitchFamily="50" charset="-128"/>
                <a:ea typeface="ＤＦＧ平成ゴシック体W7" pitchFamily="50" charset="-128"/>
              </a:rPr>
              <a:t>記入欄が不足する場合はコピーしてお使い下さい。</a:t>
            </a:r>
            <a:endParaRPr lang="en-US" altLang="ja-JP" sz="1200" dirty="0">
              <a:latin typeface="ＤＦＧ平成ゴシック体W7" pitchFamily="50" charset="-128"/>
              <a:ea typeface="ＤＦＧ平成ゴシック体W7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09F726-56B8-494F-A55A-37CF25936897}"/>
              </a:ext>
            </a:extLst>
          </p:cNvPr>
          <p:cNvSpPr txBox="1"/>
          <p:nvPr/>
        </p:nvSpPr>
        <p:spPr>
          <a:xfrm>
            <a:off x="847441" y="8113620"/>
            <a:ext cx="596233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>
                <a:latin typeface="ＤＦＧ平成ゴシック体W7" pitchFamily="50" charset="-128"/>
                <a:ea typeface="ＤＦＧ平成ゴシック体W7" pitchFamily="50" charset="-128"/>
              </a:rPr>
              <a:t>【</a:t>
            </a:r>
            <a:r>
              <a:rPr lang="ja-JP" altLang="en-US" sz="1800" dirty="0">
                <a:latin typeface="ＤＦＧ平成ゴシック体W7" pitchFamily="50" charset="-128"/>
                <a:ea typeface="ＤＦＧ平成ゴシック体W7" pitchFamily="50" charset="-128"/>
              </a:rPr>
              <a:t>提出方法</a:t>
            </a:r>
            <a:r>
              <a:rPr lang="en-US" altLang="ja-JP" sz="1800" dirty="0">
                <a:latin typeface="ＤＦＧ平成ゴシック体W7" pitchFamily="50" charset="-128"/>
                <a:ea typeface="ＤＦＧ平成ゴシック体W7" pitchFamily="50" charset="-128"/>
              </a:rPr>
              <a:t>】</a:t>
            </a:r>
            <a:r>
              <a:rPr lang="ja-JP" altLang="en-US" sz="1800" dirty="0">
                <a:latin typeface="ＤＦＧ平成ゴシック体W7" pitchFamily="50" charset="-128"/>
                <a:ea typeface="ＤＦＧ平成ゴシック体W7" pitchFamily="50" charset="-128"/>
              </a:rPr>
              <a:t>（申込締切</a:t>
            </a:r>
            <a:r>
              <a:rPr lang="en-US" altLang="ja-JP" sz="1800" dirty="0">
                <a:latin typeface="ＤＦＧ平成ゴシック体W7" pitchFamily="50" charset="-128"/>
                <a:ea typeface="ＤＦＧ平成ゴシック体W7" pitchFamily="50" charset="-128"/>
              </a:rPr>
              <a:t>3</a:t>
            </a:r>
            <a:r>
              <a:rPr lang="ja-JP" altLang="en-US" sz="1800" dirty="0">
                <a:latin typeface="ＤＦＧ平成ゴシック体W7" pitchFamily="50" charset="-128"/>
                <a:ea typeface="ＤＦＧ平成ゴシック体W7" pitchFamily="50" charset="-128"/>
              </a:rPr>
              <a:t>月</a:t>
            </a:r>
            <a:r>
              <a:rPr lang="en-US" altLang="ja-JP" sz="1800" dirty="0">
                <a:latin typeface="ＤＦＧ平成ゴシック体W7" pitchFamily="50" charset="-128"/>
                <a:ea typeface="ＤＦＧ平成ゴシック体W7" pitchFamily="50" charset="-128"/>
              </a:rPr>
              <a:t>13</a:t>
            </a:r>
            <a:r>
              <a:rPr lang="ja-JP" altLang="en-US" sz="1800" dirty="0">
                <a:latin typeface="ＤＦＧ平成ゴシック体W7" pitchFamily="50" charset="-128"/>
                <a:ea typeface="ＤＦＧ平成ゴシック体W7" pitchFamily="50" charset="-128"/>
              </a:rPr>
              <a:t>日）</a:t>
            </a:r>
            <a:endParaRPr lang="en-US" altLang="ja-JP" sz="1800" dirty="0">
              <a:latin typeface="ＤＦＧ平成ゴシック体W7" pitchFamily="50" charset="-128"/>
              <a:ea typeface="ＤＦＧ平成ゴシック体W7" pitchFamily="50" charset="-128"/>
            </a:endParaRPr>
          </a:p>
          <a:p>
            <a:r>
              <a:rPr lang="ja-JP" altLang="en-US" sz="2000" dirty="0">
                <a:latin typeface="ＤＦＧ平成ゴシック体W7" pitchFamily="50" charset="-128"/>
                <a:ea typeface="ＤＦＧ平成ゴシック体W7" pitchFamily="50" charset="-128"/>
              </a:rPr>
              <a:t>①</a:t>
            </a:r>
            <a:r>
              <a:rPr lang="en-US" altLang="ja-JP" sz="2000" dirty="0">
                <a:latin typeface="ＤＦＧ平成ゴシック体W7" pitchFamily="50" charset="-128"/>
                <a:ea typeface="ＤＦＧ平成ゴシック体W7" pitchFamily="50" charset="-128"/>
              </a:rPr>
              <a:t>FAX</a:t>
            </a:r>
            <a:r>
              <a:rPr lang="ja-JP" altLang="en-US" sz="2000" dirty="0">
                <a:latin typeface="ＤＦＧ平成ゴシック体W7" pitchFamily="50" charset="-128"/>
                <a:ea typeface="ＤＦＧ平成ゴシック体W7" pitchFamily="50" charset="-128"/>
              </a:rPr>
              <a:t>：０１９－６２４－１２６６</a:t>
            </a:r>
            <a:endParaRPr lang="en-US" altLang="ja-JP" sz="2000" dirty="0">
              <a:latin typeface="ＤＦＧ平成ゴシック体W7" pitchFamily="50" charset="-128"/>
              <a:ea typeface="ＤＦＧ平成ゴシック体W7" pitchFamily="50" charset="-128"/>
            </a:endParaRPr>
          </a:p>
          <a:p>
            <a:r>
              <a:rPr lang="ja-JP" altLang="en-US" sz="2000" dirty="0">
                <a:latin typeface="ＤＦＧ平成ゴシック体W7" pitchFamily="50" charset="-128"/>
                <a:ea typeface="ＤＦＧ平成ゴシック体W7" pitchFamily="50" charset="-128"/>
              </a:rPr>
              <a:t>②メール：</a:t>
            </a:r>
            <a:r>
              <a:rPr lang="en-US" altLang="ja-JP" sz="2000" dirty="0">
                <a:latin typeface="ＤＦＧ平成ゴシック体W7" pitchFamily="50" charset="-128"/>
                <a:ea typeface="ＤＦＧ平成ゴシック体W7" pitchFamily="50" charset="-128"/>
              </a:rPr>
              <a:t>ikeda@ginga.or.jp</a:t>
            </a:r>
          </a:p>
          <a:p>
            <a:endParaRPr lang="en-US" altLang="ja-JP" sz="1400" dirty="0">
              <a:latin typeface="ＤＦＧ平成ゴシック体W7" pitchFamily="50" charset="-128"/>
              <a:ea typeface="ＤＦＧ平成ゴシック体W7" pitchFamily="50" charset="-128"/>
            </a:endParaRPr>
          </a:p>
          <a:p>
            <a:r>
              <a:rPr lang="ja-JP" altLang="en-US" sz="1400" dirty="0">
                <a:latin typeface="ＤＦＧ平成ゴシック体W7" pitchFamily="50" charset="-128"/>
                <a:ea typeface="ＤＦＧ平成ゴシック体W7" pitchFamily="50" charset="-128"/>
              </a:rPr>
              <a:t>その他、本会</a:t>
            </a:r>
            <a:r>
              <a:rPr lang="en-US" altLang="ja-JP" sz="1400" dirty="0">
                <a:latin typeface="ＤＦＧ平成ゴシック体W7" pitchFamily="50" charset="-128"/>
                <a:ea typeface="ＤＦＧ平成ゴシック体W7" pitchFamily="50" charset="-128"/>
              </a:rPr>
              <a:t>HP</a:t>
            </a:r>
            <a:r>
              <a:rPr lang="ja-JP" altLang="en-US" sz="1400" dirty="0">
                <a:latin typeface="ＤＦＧ平成ゴシック体W7" pitchFamily="50" charset="-128"/>
                <a:ea typeface="ＤＦＧ平成ゴシック体W7" pitchFamily="50" charset="-128"/>
              </a:rPr>
              <a:t>　お申込みフォームより入力できますのでご利用下さい。</a:t>
            </a:r>
            <a:endParaRPr lang="en-US" altLang="ja-JP" sz="1400" dirty="0">
              <a:latin typeface="ＤＦＧ平成ゴシック体W7" pitchFamily="50" charset="-128"/>
              <a:ea typeface="ＤＦＧ平成ゴシック体W7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3667544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127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ＤＦＧ平成ゴシック体W7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2016-07-27T00:23:44Z</dcterms:created>
  <dcterms:modified xsi:type="dcterms:W3CDTF">2023-02-21T06:39:12Z</dcterms:modified>
</cp:coreProperties>
</file>